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2192000" cy="6858000"/>
  <p:notesSz cx="6858000" cy="12192000"/>
  <p:embeddedFontLst>
    <p:embeddedFont>
      <p:font typeface="微软雅黑" panose="020B0503020204020204" pitchFamily="34" charset="-122"/>
      <p:regular r:id="rId35"/>
      <p:bold r:id="rId36"/>
    </p:embeddedFont>
    <p:embeddedFont>
      <p:font typeface="MiSans" pitchFamily="2" charset="-122"/>
      <p:regular r:id="rId37"/>
    </p:embeddedFont>
    <p:embeddedFont>
      <p:font typeface="Noto Sans SC" panose="020B0200000000000000" pitchFamily="34" charset="-128"/>
      <p:regular r:id="rId38"/>
    </p:embeddedFont>
    <p:embeddedFont>
      <p:font typeface="Cambria Math" panose="02040503050406030204" pitchFamily="18" charset="0"/>
      <p:regular r:id="rId39"/>
    </p:embeddedFont>
  </p:embeddedFontLst>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119" d="100"/>
          <a:sy n="119" d="100"/>
        </p:scale>
        <p:origin x="216"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s>
</file>

<file path=ppt/media/image1.jpg>
</file>

<file path=ppt/media/image2.png>
</file>

<file path=ppt/media/image3.sv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4336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6857365"/>
          </a:xfrm>
          <a:prstGeom prst="rect">
            <a:avLst/>
          </a:prstGeom>
          <a:gradFill flip="none" rotWithShape="1">
            <a:gsLst>
              <a:gs pos="0">
                <a:srgbClr val="F6F8FD"/>
              </a:gs>
              <a:gs pos="66000">
                <a:srgbClr val="72C3CF"/>
              </a:gs>
              <a:gs pos="100000">
                <a:srgbClr val="72C3CF"/>
              </a:gs>
            </a:gsLst>
            <a:lin ang="5400000" scaled="1"/>
          </a:gradFill>
          <a:ln/>
        </p:spPr>
      </p:sp>
      <p:sp>
        <p:nvSpPr>
          <p:cNvPr id="3" name="Text 1"/>
          <p:cNvSpPr/>
          <p:nvPr/>
        </p:nvSpPr>
        <p:spPr>
          <a:xfrm>
            <a:off x="0" y="0"/>
            <a:ext cx="12249150" cy="685736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3272790" y="2583180"/>
            <a:ext cx="5962650" cy="5962650"/>
          </a:xfrm>
          <a:prstGeom prst="donut">
            <a:avLst/>
          </a:prstGeom>
          <a:gradFill flip="none" rotWithShape="1">
            <a:gsLst>
              <a:gs pos="0">
                <a:srgbClr val="F6F8FD"/>
              </a:gs>
              <a:gs pos="66000">
                <a:srgbClr val="72C3CF">
                  <a:alpha val="0"/>
                </a:srgbClr>
              </a:gs>
              <a:gs pos="100000">
                <a:srgbClr val="72C3CF">
                  <a:alpha val="0"/>
                </a:srgbClr>
              </a:gs>
            </a:gsLst>
            <a:lin ang="5400000" scaled="1"/>
          </a:gradFill>
          <a:ln/>
        </p:spPr>
      </p:sp>
      <p:sp>
        <p:nvSpPr>
          <p:cNvPr id="5" name="Text 3"/>
          <p:cNvSpPr/>
          <p:nvPr/>
        </p:nvSpPr>
        <p:spPr>
          <a:xfrm>
            <a:off x="-3272790" y="258318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0109835" y="5440045"/>
            <a:ext cx="2676525" cy="2676525"/>
          </a:xfrm>
          <a:prstGeom prst="blockArc">
            <a:avLst/>
          </a:prstGeom>
          <a:gradFill flip="none" rotWithShape="1">
            <a:gsLst>
              <a:gs pos="0">
                <a:srgbClr val="F6F8FD"/>
              </a:gs>
              <a:gs pos="100000">
                <a:srgbClr val="72C3CF">
                  <a:alpha val="0"/>
                </a:srgbClr>
              </a:gs>
            </a:gsLst>
            <a:lin ang="5400000" scaled="1"/>
          </a:gradFill>
          <a:ln/>
        </p:spPr>
      </p:sp>
      <p:sp>
        <p:nvSpPr>
          <p:cNvPr id="7" name="Text 5"/>
          <p:cNvSpPr/>
          <p:nvPr/>
        </p:nvSpPr>
        <p:spPr>
          <a:xfrm>
            <a:off x="10109835" y="5440045"/>
            <a:ext cx="2676525" cy="2676525"/>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1390015" y="2153920"/>
            <a:ext cx="10031095" cy="960755"/>
          </a:xfrm>
          <a:prstGeom prst="rect">
            <a:avLst/>
          </a:prstGeom>
          <a:noFill/>
          <a:ln/>
        </p:spPr>
        <p:txBody>
          <a:bodyPr wrap="square" lIns="91440" tIns="45720" rIns="91440" bIns="45720" rtlCol="0" anchor="t"/>
          <a:lstStyle/>
          <a:p>
            <a:pPr algn="ctr">
              <a:lnSpc>
                <a:spcPct val="100000"/>
              </a:lnSpc>
            </a:pPr>
            <a:r>
              <a:rPr lang="en-US" sz="4400" dirty="0">
                <a:solidFill>
                  <a:srgbClr val="FFFFFF"/>
                </a:solidFill>
                <a:latin typeface="MiSans" pitchFamily="34" charset="0"/>
                <a:ea typeface="MiSans" pitchFamily="34" charset="-122"/>
                <a:cs typeface="MiSans" pitchFamily="34" charset="-120"/>
              </a:rPr>
              <a:t>Xây Dựng Công Cụ Tư Vấn Tiết Kiệm Tương Lai</a:t>
            </a:r>
            <a:endParaRPr lang="en-US" sz="1600" dirty="0"/>
          </a:p>
        </p:txBody>
      </p:sp>
      <p:sp>
        <p:nvSpPr>
          <p:cNvPr id="9" name="Text 7"/>
          <p:cNvSpPr/>
          <p:nvPr/>
        </p:nvSpPr>
        <p:spPr>
          <a:xfrm>
            <a:off x="3328670" y="5266055"/>
            <a:ext cx="2775585"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Nguyễn Văn Sang </a:t>
            </a:r>
            <a:endParaRPr lang="en-US" sz="1600" dirty="0"/>
          </a:p>
        </p:txBody>
      </p:sp>
      <p:sp>
        <p:nvSpPr>
          <p:cNvPr id="10" name="Text 8"/>
          <p:cNvSpPr/>
          <p:nvPr/>
        </p:nvSpPr>
        <p:spPr>
          <a:xfrm>
            <a:off x="5802630" y="5266055"/>
            <a:ext cx="3486150"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2025/08/06</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3111500" y="1651000"/>
            <a:ext cx="6159500" cy="457200"/>
          </a:xfrm>
          <a:prstGeom prst="rect">
            <a:avLst/>
          </a:prstGeom>
          <a:noFill/>
          <a:ln/>
        </p:spPr>
        <p:txBody>
          <a:bodyPr wrap="square" lIns="0" tIns="0" rIns="0" bIns="0" rtlCol="0" anchor="ctr"/>
          <a:lstStyle/>
          <a:p>
            <a:pPr>
              <a:lnSpc>
                <a:spcPct val="100000"/>
              </a:lnSpc>
            </a:pPr>
            <a:r>
              <a:rPr lang="en-US" sz="3000" b="1" dirty="0">
                <a:solidFill>
                  <a:srgbClr val="21B5B8"/>
                </a:solidFill>
                <a:latin typeface="Noto Sans SC" pitchFamily="34" charset="0"/>
                <a:ea typeface="Noto Sans SC" pitchFamily="34" charset="-122"/>
                <a:cs typeface="Noto Sans SC" pitchFamily="34" charset="-120"/>
              </a:rPr>
              <a:t>MỤC TIÊU GIÁO DỤC 3 TRỤ CỘT</a:t>
            </a:r>
            <a:endParaRPr lang="en-US" sz="1600" dirty="0"/>
          </a:p>
        </p:txBody>
      </p:sp>
      <p:sp>
        <p:nvSpPr>
          <p:cNvPr id="4" name="Shape 1"/>
          <p:cNvSpPr/>
          <p:nvPr/>
        </p:nvSpPr>
        <p:spPr>
          <a:xfrm>
            <a:off x="740767" y="2413000"/>
            <a:ext cx="2921000" cy="2184400"/>
          </a:xfrm>
          <a:custGeom>
            <a:avLst/>
            <a:gdLst/>
            <a:ahLst/>
            <a:cxnLst/>
            <a:rect l="l" t="t" r="r" b="b"/>
            <a:pathLst>
              <a:path w="2921000" h="2184400">
                <a:moveTo>
                  <a:pt x="101596" y="0"/>
                </a:moveTo>
                <a:lnTo>
                  <a:pt x="2819404" y="0"/>
                </a:lnTo>
                <a:cubicBezTo>
                  <a:pt x="2875514" y="0"/>
                  <a:pt x="2921000" y="45486"/>
                  <a:pt x="2921000" y="101596"/>
                </a:cubicBezTo>
                <a:lnTo>
                  <a:pt x="2921000" y="2082804"/>
                </a:lnTo>
                <a:cubicBezTo>
                  <a:pt x="2921000" y="2138914"/>
                  <a:pt x="2875514" y="2184400"/>
                  <a:pt x="2819404" y="2184400"/>
                </a:cubicBezTo>
                <a:lnTo>
                  <a:pt x="101596" y="2184400"/>
                </a:lnTo>
                <a:cubicBezTo>
                  <a:pt x="45486" y="2184400"/>
                  <a:pt x="0" y="2138914"/>
                  <a:pt x="0" y="2082804"/>
                </a:cubicBezTo>
                <a:lnTo>
                  <a:pt x="0" y="101596"/>
                </a:lnTo>
                <a:cubicBezTo>
                  <a:pt x="0" y="45524"/>
                  <a:pt x="45524" y="0"/>
                  <a:pt x="101596" y="0"/>
                </a:cubicBezTo>
                <a:close/>
              </a:path>
            </a:pathLst>
          </a:custGeom>
          <a:solidFill>
            <a:srgbClr val="4AC4C6">
              <a:alpha val="12549"/>
            </a:srgbClr>
          </a:solidFill>
          <a:ln/>
        </p:spPr>
      </p:sp>
      <p:sp>
        <p:nvSpPr>
          <p:cNvPr id="5" name="Shape 2"/>
          <p:cNvSpPr/>
          <p:nvPr/>
        </p:nvSpPr>
        <p:spPr>
          <a:xfrm>
            <a:off x="1896467" y="2616200"/>
            <a:ext cx="609600" cy="609600"/>
          </a:xfrm>
          <a:custGeom>
            <a:avLst/>
            <a:gdLst/>
            <a:ahLst/>
            <a:cxnLst/>
            <a:rect l="l" t="t" r="r" b="b"/>
            <a:pathLst>
              <a:path w="609600" h="609600">
                <a:moveTo>
                  <a:pt x="304800" y="168235"/>
                </a:moveTo>
                <a:lnTo>
                  <a:pt x="304800" y="536496"/>
                </a:lnTo>
                <a:lnTo>
                  <a:pt x="305395" y="536258"/>
                </a:lnTo>
                <a:cubicBezTo>
                  <a:pt x="370403" y="509230"/>
                  <a:pt x="440174" y="495300"/>
                  <a:pt x="510540" y="495300"/>
                </a:cubicBezTo>
                <a:lnTo>
                  <a:pt x="533400" y="495300"/>
                </a:lnTo>
                <a:lnTo>
                  <a:pt x="533400" y="114300"/>
                </a:lnTo>
                <a:lnTo>
                  <a:pt x="510540" y="114300"/>
                </a:lnTo>
                <a:cubicBezTo>
                  <a:pt x="460296" y="114300"/>
                  <a:pt x="410408" y="124301"/>
                  <a:pt x="363974" y="143589"/>
                </a:cubicBezTo>
                <a:cubicBezTo>
                  <a:pt x="343972" y="151924"/>
                  <a:pt x="324207" y="160139"/>
                  <a:pt x="304800" y="168235"/>
                </a:cubicBezTo>
                <a:close/>
                <a:moveTo>
                  <a:pt x="274915" y="73223"/>
                </a:moveTo>
                <a:lnTo>
                  <a:pt x="304800" y="85725"/>
                </a:lnTo>
                <a:lnTo>
                  <a:pt x="334685" y="73223"/>
                </a:lnTo>
                <a:cubicBezTo>
                  <a:pt x="390406" y="50006"/>
                  <a:pt x="450175" y="38100"/>
                  <a:pt x="510540" y="38100"/>
                </a:cubicBezTo>
                <a:lnTo>
                  <a:pt x="552450" y="38100"/>
                </a:lnTo>
                <a:cubicBezTo>
                  <a:pt x="584002" y="38100"/>
                  <a:pt x="609600" y="63698"/>
                  <a:pt x="609600" y="95250"/>
                </a:cubicBezTo>
                <a:lnTo>
                  <a:pt x="609600" y="514350"/>
                </a:lnTo>
                <a:cubicBezTo>
                  <a:pt x="609600" y="545902"/>
                  <a:pt x="584002" y="571500"/>
                  <a:pt x="552450" y="571500"/>
                </a:cubicBezTo>
                <a:lnTo>
                  <a:pt x="510540" y="571500"/>
                </a:lnTo>
                <a:cubicBezTo>
                  <a:pt x="450175" y="571500"/>
                  <a:pt x="390406" y="583406"/>
                  <a:pt x="334685" y="606623"/>
                </a:cubicBezTo>
                <a:lnTo>
                  <a:pt x="319445" y="612934"/>
                </a:lnTo>
                <a:cubicBezTo>
                  <a:pt x="310039" y="616863"/>
                  <a:pt x="299561" y="616863"/>
                  <a:pt x="290155" y="612934"/>
                </a:cubicBezTo>
                <a:lnTo>
                  <a:pt x="274915" y="606623"/>
                </a:lnTo>
                <a:cubicBezTo>
                  <a:pt x="219194" y="583406"/>
                  <a:pt x="159425" y="571500"/>
                  <a:pt x="99060" y="571500"/>
                </a:cubicBezTo>
                <a:lnTo>
                  <a:pt x="57150" y="571500"/>
                </a:lnTo>
                <a:cubicBezTo>
                  <a:pt x="25598" y="571500"/>
                  <a:pt x="0" y="545902"/>
                  <a:pt x="0" y="514350"/>
                </a:cubicBezTo>
                <a:lnTo>
                  <a:pt x="0" y="95250"/>
                </a:lnTo>
                <a:cubicBezTo>
                  <a:pt x="0" y="63698"/>
                  <a:pt x="25598" y="38100"/>
                  <a:pt x="57150" y="38100"/>
                </a:cubicBezTo>
                <a:lnTo>
                  <a:pt x="99060" y="38100"/>
                </a:lnTo>
                <a:cubicBezTo>
                  <a:pt x="159425" y="38100"/>
                  <a:pt x="219194" y="50006"/>
                  <a:pt x="274915" y="73223"/>
                </a:cubicBezTo>
                <a:close/>
              </a:path>
            </a:pathLst>
          </a:custGeom>
          <a:solidFill>
            <a:srgbClr val="4AC4C6"/>
          </a:solidFill>
          <a:ln/>
        </p:spPr>
      </p:sp>
      <p:sp>
        <p:nvSpPr>
          <p:cNvPr id="6" name="Text 3"/>
          <p:cNvSpPr/>
          <p:nvPr/>
        </p:nvSpPr>
        <p:spPr>
          <a:xfrm>
            <a:off x="880467" y="3378200"/>
            <a:ext cx="26416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KIẾN THỨC</a:t>
            </a:r>
            <a:endParaRPr lang="en-US" sz="1600" dirty="0"/>
          </a:p>
        </p:txBody>
      </p:sp>
      <p:sp>
        <p:nvSpPr>
          <p:cNvPr id="7" name="Text 4"/>
          <p:cNvSpPr/>
          <p:nvPr/>
        </p:nvSpPr>
        <p:spPr>
          <a:xfrm>
            <a:off x="943967" y="3835400"/>
            <a:ext cx="2603500" cy="558800"/>
          </a:xfrm>
          <a:prstGeom prst="rect">
            <a:avLst/>
          </a:prstGeom>
          <a:noFill/>
          <a:ln/>
        </p:spPr>
        <p:txBody>
          <a:bodyPr wrap="square" lIns="0" tIns="0" rIns="0" bIns="0" rtlCol="0" anchor="ctr"/>
          <a:lstStyle/>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Lãi kép &amp; Hàm số mũ</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Khái niệm lạm phát</a:t>
            </a:r>
            <a:endParaRPr lang="en-US" sz="1600" dirty="0"/>
          </a:p>
        </p:txBody>
      </p:sp>
      <p:sp>
        <p:nvSpPr>
          <p:cNvPr id="8" name="Shape 5"/>
          <p:cNvSpPr/>
          <p:nvPr/>
        </p:nvSpPr>
        <p:spPr>
          <a:xfrm>
            <a:off x="4635401" y="2717800"/>
            <a:ext cx="2921000" cy="2489200"/>
          </a:xfrm>
          <a:custGeom>
            <a:avLst/>
            <a:gdLst/>
            <a:ahLst/>
            <a:cxnLst/>
            <a:rect l="l" t="t" r="r" b="b"/>
            <a:pathLst>
              <a:path w="2921000" h="2489200">
                <a:moveTo>
                  <a:pt x="101609" y="0"/>
                </a:moveTo>
                <a:lnTo>
                  <a:pt x="2819391" y="0"/>
                </a:lnTo>
                <a:cubicBezTo>
                  <a:pt x="2875508" y="0"/>
                  <a:pt x="2921000" y="45492"/>
                  <a:pt x="2921000" y="101609"/>
                </a:cubicBezTo>
                <a:lnTo>
                  <a:pt x="2921000" y="2387591"/>
                </a:lnTo>
                <a:cubicBezTo>
                  <a:pt x="2921000" y="2443708"/>
                  <a:pt x="2875508" y="2489200"/>
                  <a:pt x="2819391" y="2489200"/>
                </a:cubicBezTo>
                <a:lnTo>
                  <a:pt x="101609" y="2489200"/>
                </a:lnTo>
                <a:cubicBezTo>
                  <a:pt x="45492" y="2489200"/>
                  <a:pt x="0" y="2443708"/>
                  <a:pt x="0" y="2387591"/>
                </a:cubicBezTo>
                <a:lnTo>
                  <a:pt x="0" y="101609"/>
                </a:lnTo>
                <a:cubicBezTo>
                  <a:pt x="0" y="45492"/>
                  <a:pt x="45492" y="0"/>
                  <a:pt x="101609" y="0"/>
                </a:cubicBezTo>
                <a:close/>
              </a:path>
            </a:pathLst>
          </a:custGeom>
          <a:solidFill>
            <a:srgbClr val="76D9DB">
              <a:alpha val="12549"/>
            </a:srgbClr>
          </a:solidFill>
          <a:ln/>
        </p:spPr>
      </p:sp>
      <p:sp>
        <p:nvSpPr>
          <p:cNvPr id="9" name="Shape 6"/>
          <p:cNvSpPr/>
          <p:nvPr/>
        </p:nvSpPr>
        <p:spPr>
          <a:xfrm>
            <a:off x="5714901" y="2921000"/>
            <a:ext cx="762000" cy="609600"/>
          </a:xfrm>
          <a:custGeom>
            <a:avLst/>
            <a:gdLst/>
            <a:ahLst/>
            <a:cxnLst/>
            <a:rect l="l" t="t" r="r" b="b"/>
            <a:pathLst>
              <a:path w="762000" h="609600">
                <a:moveTo>
                  <a:pt x="495181" y="250627"/>
                </a:moveTo>
                <a:cubicBezTo>
                  <a:pt x="509707" y="246698"/>
                  <a:pt x="524947" y="253603"/>
                  <a:pt x="531495" y="267057"/>
                </a:cubicBezTo>
                <a:lnTo>
                  <a:pt x="553641" y="311825"/>
                </a:lnTo>
                <a:cubicBezTo>
                  <a:pt x="565904" y="313492"/>
                  <a:pt x="577929" y="316825"/>
                  <a:pt x="589240" y="321469"/>
                </a:cubicBezTo>
                <a:lnTo>
                  <a:pt x="630912" y="293727"/>
                </a:lnTo>
                <a:cubicBezTo>
                  <a:pt x="643414" y="285393"/>
                  <a:pt x="659963" y="287060"/>
                  <a:pt x="670560" y="297656"/>
                </a:cubicBezTo>
                <a:lnTo>
                  <a:pt x="693420" y="320516"/>
                </a:lnTo>
                <a:cubicBezTo>
                  <a:pt x="704017" y="331113"/>
                  <a:pt x="705683" y="347782"/>
                  <a:pt x="697349" y="360164"/>
                </a:cubicBezTo>
                <a:lnTo>
                  <a:pt x="669608" y="401717"/>
                </a:lnTo>
                <a:cubicBezTo>
                  <a:pt x="671870" y="407313"/>
                  <a:pt x="673894" y="413147"/>
                  <a:pt x="675561" y="419219"/>
                </a:cubicBezTo>
                <a:cubicBezTo>
                  <a:pt x="677228" y="425291"/>
                  <a:pt x="678299" y="431244"/>
                  <a:pt x="679133" y="437317"/>
                </a:cubicBezTo>
                <a:lnTo>
                  <a:pt x="724019" y="459462"/>
                </a:lnTo>
                <a:cubicBezTo>
                  <a:pt x="737473" y="466130"/>
                  <a:pt x="744379" y="481370"/>
                  <a:pt x="740450" y="495776"/>
                </a:cubicBezTo>
                <a:lnTo>
                  <a:pt x="732115" y="526971"/>
                </a:lnTo>
                <a:cubicBezTo>
                  <a:pt x="728186" y="541377"/>
                  <a:pt x="714732" y="551140"/>
                  <a:pt x="699730" y="550188"/>
                </a:cubicBezTo>
                <a:lnTo>
                  <a:pt x="649724" y="546973"/>
                </a:lnTo>
                <a:cubicBezTo>
                  <a:pt x="642223" y="556617"/>
                  <a:pt x="633532" y="565547"/>
                  <a:pt x="623649" y="573167"/>
                </a:cubicBezTo>
                <a:lnTo>
                  <a:pt x="626864" y="623054"/>
                </a:lnTo>
                <a:cubicBezTo>
                  <a:pt x="627817" y="638056"/>
                  <a:pt x="618053" y="651629"/>
                  <a:pt x="603647" y="655439"/>
                </a:cubicBezTo>
                <a:lnTo>
                  <a:pt x="572453" y="663773"/>
                </a:lnTo>
                <a:cubicBezTo>
                  <a:pt x="557927" y="667702"/>
                  <a:pt x="542806" y="660797"/>
                  <a:pt x="536138" y="647343"/>
                </a:cubicBezTo>
                <a:lnTo>
                  <a:pt x="513993" y="602575"/>
                </a:lnTo>
                <a:cubicBezTo>
                  <a:pt x="501729" y="600908"/>
                  <a:pt x="489704" y="597575"/>
                  <a:pt x="478393" y="592931"/>
                </a:cubicBezTo>
                <a:lnTo>
                  <a:pt x="436721" y="620673"/>
                </a:lnTo>
                <a:cubicBezTo>
                  <a:pt x="424220" y="629007"/>
                  <a:pt x="407670" y="627340"/>
                  <a:pt x="397073" y="616744"/>
                </a:cubicBezTo>
                <a:lnTo>
                  <a:pt x="374213" y="593884"/>
                </a:lnTo>
                <a:cubicBezTo>
                  <a:pt x="363617" y="583287"/>
                  <a:pt x="361950" y="566738"/>
                  <a:pt x="370284" y="554236"/>
                </a:cubicBezTo>
                <a:lnTo>
                  <a:pt x="398026" y="512564"/>
                </a:lnTo>
                <a:cubicBezTo>
                  <a:pt x="395764" y="506968"/>
                  <a:pt x="393740" y="501134"/>
                  <a:pt x="392073" y="495062"/>
                </a:cubicBezTo>
                <a:cubicBezTo>
                  <a:pt x="390406" y="488990"/>
                  <a:pt x="389334" y="482918"/>
                  <a:pt x="388501" y="476964"/>
                </a:cubicBezTo>
                <a:lnTo>
                  <a:pt x="343614" y="454819"/>
                </a:lnTo>
                <a:cubicBezTo>
                  <a:pt x="330160" y="448151"/>
                  <a:pt x="323374" y="432911"/>
                  <a:pt x="327184" y="418505"/>
                </a:cubicBezTo>
                <a:lnTo>
                  <a:pt x="335518" y="387310"/>
                </a:lnTo>
                <a:cubicBezTo>
                  <a:pt x="339447" y="372904"/>
                  <a:pt x="352901" y="363141"/>
                  <a:pt x="367903" y="364093"/>
                </a:cubicBezTo>
                <a:lnTo>
                  <a:pt x="417790" y="367308"/>
                </a:lnTo>
                <a:cubicBezTo>
                  <a:pt x="425291" y="357664"/>
                  <a:pt x="433983" y="348734"/>
                  <a:pt x="443865" y="341114"/>
                </a:cubicBezTo>
                <a:lnTo>
                  <a:pt x="440650" y="291346"/>
                </a:lnTo>
                <a:cubicBezTo>
                  <a:pt x="439698" y="276344"/>
                  <a:pt x="449461" y="262771"/>
                  <a:pt x="463867" y="258961"/>
                </a:cubicBezTo>
                <a:lnTo>
                  <a:pt x="495062" y="250627"/>
                </a:lnTo>
                <a:close/>
                <a:moveTo>
                  <a:pt x="533876" y="404813"/>
                </a:moveTo>
                <a:cubicBezTo>
                  <a:pt x="504963" y="404845"/>
                  <a:pt x="481515" y="428346"/>
                  <a:pt x="481548" y="457260"/>
                </a:cubicBezTo>
                <a:cubicBezTo>
                  <a:pt x="481581" y="486173"/>
                  <a:pt x="505082" y="509620"/>
                  <a:pt x="533995" y="509588"/>
                </a:cubicBezTo>
                <a:cubicBezTo>
                  <a:pt x="562909" y="509555"/>
                  <a:pt x="586356" y="486054"/>
                  <a:pt x="586323" y="457140"/>
                </a:cubicBezTo>
                <a:cubicBezTo>
                  <a:pt x="586290" y="428227"/>
                  <a:pt x="562790" y="404780"/>
                  <a:pt x="533876" y="404813"/>
                </a:cubicBezTo>
                <a:close/>
                <a:moveTo>
                  <a:pt x="267772" y="-54173"/>
                </a:moveTo>
                <a:lnTo>
                  <a:pt x="298966" y="-45839"/>
                </a:lnTo>
                <a:cubicBezTo>
                  <a:pt x="313373" y="-41910"/>
                  <a:pt x="323136" y="-28337"/>
                  <a:pt x="322183" y="-13454"/>
                </a:cubicBezTo>
                <a:lnTo>
                  <a:pt x="318968" y="36314"/>
                </a:lnTo>
                <a:cubicBezTo>
                  <a:pt x="328851" y="43934"/>
                  <a:pt x="337542" y="52745"/>
                  <a:pt x="345043" y="62508"/>
                </a:cubicBezTo>
                <a:lnTo>
                  <a:pt x="395049" y="59293"/>
                </a:lnTo>
                <a:cubicBezTo>
                  <a:pt x="409932" y="58341"/>
                  <a:pt x="423505" y="68104"/>
                  <a:pt x="427434" y="82510"/>
                </a:cubicBezTo>
                <a:lnTo>
                  <a:pt x="435769" y="113705"/>
                </a:lnTo>
                <a:cubicBezTo>
                  <a:pt x="439579" y="128111"/>
                  <a:pt x="432792" y="143351"/>
                  <a:pt x="419338" y="150019"/>
                </a:cubicBezTo>
                <a:lnTo>
                  <a:pt x="374452" y="172164"/>
                </a:lnTo>
                <a:cubicBezTo>
                  <a:pt x="373618" y="178237"/>
                  <a:pt x="372428" y="184309"/>
                  <a:pt x="370880" y="190262"/>
                </a:cubicBezTo>
                <a:cubicBezTo>
                  <a:pt x="369332" y="196215"/>
                  <a:pt x="367189" y="202168"/>
                  <a:pt x="364927" y="207764"/>
                </a:cubicBezTo>
                <a:lnTo>
                  <a:pt x="392668" y="249436"/>
                </a:lnTo>
                <a:cubicBezTo>
                  <a:pt x="401003" y="261937"/>
                  <a:pt x="399336" y="278487"/>
                  <a:pt x="388739" y="289084"/>
                </a:cubicBezTo>
                <a:lnTo>
                  <a:pt x="365879" y="311944"/>
                </a:lnTo>
                <a:cubicBezTo>
                  <a:pt x="355283" y="322540"/>
                  <a:pt x="338733" y="324207"/>
                  <a:pt x="326231" y="315873"/>
                </a:cubicBezTo>
                <a:lnTo>
                  <a:pt x="284559" y="288131"/>
                </a:lnTo>
                <a:cubicBezTo>
                  <a:pt x="273248" y="292775"/>
                  <a:pt x="261223" y="296108"/>
                  <a:pt x="248960" y="297775"/>
                </a:cubicBezTo>
                <a:lnTo>
                  <a:pt x="226814" y="342543"/>
                </a:lnTo>
                <a:cubicBezTo>
                  <a:pt x="220147" y="355997"/>
                  <a:pt x="204907" y="362783"/>
                  <a:pt x="190500" y="358973"/>
                </a:cubicBezTo>
                <a:lnTo>
                  <a:pt x="159306" y="350639"/>
                </a:lnTo>
                <a:cubicBezTo>
                  <a:pt x="144780" y="346710"/>
                  <a:pt x="135136" y="333137"/>
                  <a:pt x="136088" y="318254"/>
                </a:cubicBezTo>
                <a:lnTo>
                  <a:pt x="139303" y="268367"/>
                </a:lnTo>
                <a:cubicBezTo>
                  <a:pt x="129421" y="260747"/>
                  <a:pt x="120729" y="251936"/>
                  <a:pt x="113228" y="242173"/>
                </a:cubicBezTo>
                <a:lnTo>
                  <a:pt x="63222" y="245388"/>
                </a:lnTo>
                <a:cubicBezTo>
                  <a:pt x="48339" y="246340"/>
                  <a:pt x="34766" y="236577"/>
                  <a:pt x="30837" y="222171"/>
                </a:cubicBezTo>
                <a:lnTo>
                  <a:pt x="22503" y="190976"/>
                </a:lnTo>
                <a:cubicBezTo>
                  <a:pt x="18693" y="176570"/>
                  <a:pt x="25479" y="161330"/>
                  <a:pt x="38933" y="154662"/>
                </a:cubicBezTo>
                <a:lnTo>
                  <a:pt x="83820" y="132517"/>
                </a:lnTo>
                <a:cubicBezTo>
                  <a:pt x="84653" y="126444"/>
                  <a:pt x="85844" y="120491"/>
                  <a:pt x="87392" y="114419"/>
                </a:cubicBezTo>
                <a:cubicBezTo>
                  <a:pt x="89059" y="108347"/>
                  <a:pt x="90964" y="102513"/>
                  <a:pt x="93345" y="96917"/>
                </a:cubicBezTo>
                <a:lnTo>
                  <a:pt x="65603" y="55364"/>
                </a:lnTo>
                <a:cubicBezTo>
                  <a:pt x="57269" y="42863"/>
                  <a:pt x="58936" y="26313"/>
                  <a:pt x="69533" y="15716"/>
                </a:cubicBezTo>
                <a:lnTo>
                  <a:pt x="92393" y="-7144"/>
                </a:lnTo>
                <a:cubicBezTo>
                  <a:pt x="102989" y="-17740"/>
                  <a:pt x="119539" y="-19407"/>
                  <a:pt x="132040" y="-11073"/>
                </a:cubicBezTo>
                <a:lnTo>
                  <a:pt x="173712" y="16669"/>
                </a:lnTo>
                <a:cubicBezTo>
                  <a:pt x="185023" y="12025"/>
                  <a:pt x="197048" y="8692"/>
                  <a:pt x="209312" y="7025"/>
                </a:cubicBezTo>
                <a:lnTo>
                  <a:pt x="231458" y="-37743"/>
                </a:lnTo>
                <a:cubicBezTo>
                  <a:pt x="238125" y="-51197"/>
                  <a:pt x="253246" y="-57983"/>
                  <a:pt x="267772" y="-54173"/>
                </a:cubicBezTo>
                <a:close/>
                <a:moveTo>
                  <a:pt x="229076" y="100013"/>
                </a:moveTo>
                <a:cubicBezTo>
                  <a:pt x="200163" y="100013"/>
                  <a:pt x="176689" y="123487"/>
                  <a:pt x="176689" y="152400"/>
                </a:cubicBezTo>
                <a:cubicBezTo>
                  <a:pt x="176689" y="181313"/>
                  <a:pt x="200163" y="204787"/>
                  <a:pt x="229076" y="204787"/>
                </a:cubicBezTo>
                <a:cubicBezTo>
                  <a:pt x="257990" y="204787"/>
                  <a:pt x="281464" y="181313"/>
                  <a:pt x="281464" y="152400"/>
                </a:cubicBezTo>
                <a:cubicBezTo>
                  <a:pt x="281464" y="123487"/>
                  <a:pt x="257990" y="100013"/>
                  <a:pt x="229076" y="100013"/>
                </a:cubicBezTo>
                <a:close/>
              </a:path>
            </a:pathLst>
          </a:custGeom>
          <a:solidFill>
            <a:srgbClr val="76D9DB"/>
          </a:solidFill>
          <a:ln/>
        </p:spPr>
      </p:sp>
      <p:sp>
        <p:nvSpPr>
          <p:cNvPr id="10" name="Text 7"/>
          <p:cNvSpPr/>
          <p:nvPr/>
        </p:nvSpPr>
        <p:spPr>
          <a:xfrm>
            <a:off x="4775101" y="3683000"/>
            <a:ext cx="26416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KỸ NĂNG</a:t>
            </a:r>
            <a:endParaRPr lang="en-US" sz="1600" dirty="0"/>
          </a:p>
        </p:txBody>
      </p:sp>
      <p:sp>
        <p:nvSpPr>
          <p:cNvPr id="11" name="Text 8"/>
          <p:cNvSpPr/>
          <p:nvPr/>
        </p:nvSpPr>
        <p:spPr>
          <a:xfrm>
            <a:off x="4838601" y="4140200"/>
            <a:ext cx="2603500" cy="863600"/>
          </a:xfrm>
          <a:prstGeom prst="rect">
            <a:avLst/>
          </a:prstGeom>
          <a:noFill/>
          <a:ln/>
        </p:spPr>
        <p:txBody>
          <a:bodyPr wrap="square" lIns="0" tIns="0" rIns="0" bIns="0" rtlCol="0" anchor="ctr"/>
          <a:lstStyle/>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Mô hình hóa toán</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Dùng công nghệ số</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Phân tích kịch bản</a:t>
            </a:r>
            <a:endParaRPr lang="en-US" sz="1600" dirty="0"/>
          </a:p>
        </p:txBody>
      </p:sp>
      <p:sp>
        <p:nvSpPr>
          <p:cNvPr id="12" name="Shape 9"/>
          <p:cNvSpPr/>
          <p:nvPr/>
        </p:nvSpPr>
        <p:spPr>
          <a:xfrm>
            <a:off x="8530034" y="2413000"/>
            <a:ext cx="2921000" cy="2489200"/>
          </a:xfrm>
          <a:custGeom>
            <a:avLst/>
            <a:gdLst/>
            <a:ahLst/>
            <a:cxnLst/>
            <a:rect l="l" t="t" r="r" b="b"/>
            <a:pathLst>
              <a:path w="2921000" h="2489200">
                <a:moveTo>
                  <a:pt x="101609" y="0"/>
                </a:moveTo>
                <a:lnTo>
                  <a:pt x="2819391" y="0"/>
                </a:lnTo>
                <a:cubicBezTo>
                  <a:pt x="2875508" y="0"/>
                  <a:pt x="2921000" y="45492"/>
                  <a:pt x="2921000" y="101609"/>
                </a:cubicBezTo>
                <a:lnTo>
                  <a:pt x="2921000" y="2387591"/>
                </a:lnTo>
                <a:cubicBezTo>
                  <a:pt x="2921000" y="2443708"/>
                  <a:pt x="2875508" y="2489200"/>
                  <a:pt x="2819391" y="2489200"/>
                </a:cubicBezTo>
                <a:lnTo>
                  <a:pt x="101609" y="2489200"/>
                </a:lnTo>
                <a:cubicBezTo>
                  <a:pt x="45492" y="2489200"/>
                  <a:pt x="0" y="2443708"/>
                  <a:pt x="0" y="2387591"/>
                </a:cubicBezTo>
                <a:lnTo>
                  <a:pt x="0" y="101609"/>
                </a:lnTo>
                <a:cubicBezTo>
                  <a:pt x="0" y="45492"/>
                  <a:pt x="45492" y="0"/>
                  <a:pt x="101609" y="0"/>
                </a:cubicBezTo>
                <a:close/>
              </a:path>
            </a:pathLst>
          </a:custGeom>
          <a:solidFill>
            <a:srgbClr val="21B5B8">
              <a:alpha val="12549"/>
            </a:srgbClr>
          </a:solidFill>
          <a:ln/>
        </p:spPr>
      </p:sp>
      <p:sp>
        <p:nvSpPr>
          <p:cNvPr id="13" name="Shape 10"/>
          <p:cNvSpPr/>
          <p:nvPr/>
        </p:nvSpPr>
        <p:spPr>
          <a:xfrm>
            <a:off x="9685734" y="2616200"/>
            <a:ext cx="609600" cy="609600"/>
          </a:xfrm>
          <a:custGeom>
            <a:avLst/>
            <a:gdLst/>
            <a:ahLst/>
            <a:cxnLst/>
            <a:rect l="l" t="t" r="r" b="b"/>
            <a:pathLst>
              <a:path w="609600" h="609600">
                <a:moveTo>
                  <a:pt x="286941" y="103703"/>
                </a:moveTo>
                <a:lnTo>
                  <a:pt x="304800" y="128349"/>
                </a:lnTo>
                <a:lnTo>
                  <a:pt x="322659" y="103703"/>
                </a:lnTo>
                <a:cubicBezTo>
                  <a:pt x="352425" y="62508"/>
                  <a:pt x="400288" y="38100"/>
                  <a:pt x="451128" y="38100"/>
                </a:cubicBezTo>
                <a:cubicBezTo>
                  <a:pt x="538639" y="38100"/>
                  <a:pt x="609600" y="109061"/>
                  <a:pt x="609600" y="196572"/>
                </a:cubicBezTo>
                <a:lnTo>
                  <a:pt x="609600" y="199668"/>
                </a:lnTo>
                <a:cubicBezTo>
                  <a:pt x="609600" y="333256"/>
                  <a:pt x="443032" y="488394"/>
                  <a:pt x="356116" y="554712"/>
                </a:cubicBezTo>
                <a:cubicBezTo>
                  <a:pt x="341352" y="565904"/>
                  <a:pt x="323255" y="571500"/>
                  <a:pt x="304800" y="571500"/>
                </a:cubicBezTo>
                <a:cubicBezTo>
                  <a:pt x="286345" y="571500"/>
                  <a:pt x="268129" y="566023"/>
                  <a:pt x="253484" y="554712"/>
                </a:cubicBezTo>
                <a:cubicBezTo>
                  <a:pt x="166568" y="488394"/>
                  <a:pt x="0" y="333256"/>
                  <a:pt x="0" y="199668"/>
                </a:cubicBezTo>
                <a:lnTo>
                  <a:pt x="0" y="196572"/>
                </a:lnTo>
                <a:cubicBezTo>
                  <a:pt x="0" y="109061"/>
                  <a:pt x="70961" y="38100"/>
                  <a:pt x="158472" y="38100"/>
                </a:cubicBezTo>
                <a:cubicBezTo>
                  <a:pt x="209312" y="38100"/>
                  <a:pt x="257175" y="62508"/>
                  <a:pt x="286941" y="103703"/>
                </a:cubicBezTo>
                <a:close/>
              </a:path>
            </a:pathLst>
          </a:custGeom>
          <a:solidFill>
            <a:srgbClr val="21B5B8"/>
          </a:solidFill>
          <a:ln/>
        </p:spPr>
      </p:sp>
      <p:sp>
        <p:nvSpPr>
          <p:cNvPr id="14" name="Text 11"/>
          <p:cNvSpPr/>
          <p:nvPr/>
        </p:nvSpPr>
        <p:spPr>
          <a:xfrm>
            <a:off x="8669734" y="3378200"/>
            <a:ext cx="26416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THÁI ĐỘ</a:t>
            </a:r>
            <a:endParaRPr lang="en-US" sz="1600" dirty="0"/>
          </a:p>
        </p:txBody>
      </p:sp>
      <p:sp>
        <p:nvSpPr>
          <p:cNvPr id="15" name="Text 12"/>
          <p:cNvSpPr/>
          <p:nvPr/>
        </p:nvSpPr>
        <p:spPr>
          <a:xfrm>
            <a:off x="8733234" y="3835400"/>
            <a:ext cx="2603500" cy="863600"/>
          </a:xfrm>
          <a:prstGeom prst="rect">
            <a:avLst/>
          </a:prstGeom>
          <a:noFill/>
          <a:ln/>
        </p:spPr>
        <p:txBody>
          <a:bodyPr wrap="square" lIns="0" tIns="0" rIns="0" bIns="0" rtlCol="0" anchor="ctr"/>
          <a:lstStyle/>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Ý thức tiết kiệm</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Tư duy phản biện</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Trách nhiệm tài chính</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3555603" y="1193800"/>
            <a:ext cx="5270500" cy="457200"/>
          </a:xfrm>
          <a:prstGeom prst="rect">
            <a:avLst/>
          </a:prstGeom>
          <a:noFill/>
          <a:ln/>
        </p:spPr>
        <p:txBody>
          <a:bodyPr wrap="square" lIns="0" tIns="0" rIns="0" bIns="0" rtlCol="0" anchor="ctr"/>
          <a:lstStyle/>
          <a:p>
            <a:pPr>
              <a:lnSpc>
                <a:spcPct val="100000"/>
              </a:lnSpc>
            </a:pPr>
            <a:r>
              <a:rPr lang="en-US" sz="3000" b="1" dirty="0">
                <a:solidFill>
                  <a:srgbClr val="21B5B8"/>
                </a:solidFill>
                <a:latin typeface="Noto Sans SC" pitchFamily="34" charset="0"/>
                <a:ea typeface="Noto Sans SC" pitchFamily="34" charset="-122"/>
                <a:cs typeface="Noto Sans SC" pitchFamily="34" charset="-120"/>
              </a:rPr>
              <a:t>MÔ HÌNH STEAM TÍCH HỢP</a:t>
            </a:r>
            <a:endParaRPr lang="en-US" sz="1600" dirty="0"/>
          </a:p>
        </p:txBody>
      </p:sp>
      <p:sp>
        <p:nvSpPr>
          <p:cNvPr id="4" name="Shape 1"/>
          <p:cNvSpPr/>
          <p:nvPr/>
        </p:nvSpPr>
        <p:spPr>
          <a:xfrm>
            <a:off x="5283200" y="2946400"/>
            <a:ext cx="1625600" cy="1625600"/>
          </a:xfrm>
          <a:custGeom>
            <a:avLst/>
            <a:gdLst/>
            <a:ahLst/>
            <a:cxnLst/>
            <a:rect l="l" t="t" r="r" b="b"/>
            <a:pathLst>
              <a:path w="1625600" h="1625600">
                <a:moveTo>
                  <a:pt x="812800" y="0"/>
                </a:moveTo>
                <a:lnTo>
                  <a:pt x="812800" y="0"/>
                </a:lnTo>
                <a:cubicBezTo>
                  <a:pt x="1261397" y="0"/>
                  <a:pt x="1625600" y="364203"/>
                  <a:pt x="1625600" y="812800"/>
                </a:cubicBezTo>
                <a:lnTo>
                  <a:pt x="1625600" y="812800"/>
                </a:lnTo>
                <a:cubicBezTo>
                  <a:pt x="1625600" y="1261397"/>
                  <a:pt x="1261397" y="1625600"/>
                  <a:pt x="812800" y="1625600"/>
                </a:cubicBezTo>
                <a:lnTo>
                  <a:pt x="812800" y="1625600"/>
                </a:lnTo>
                <a:cubicBezTo>
                  <a:pt x="364203" y="1625600"/>
                  <a:pt x="0" y="1261397"/>
                  <a:pt x="0" y="812800"/>
                </a:cubicBezTo>
                <a:lnTo>
                  <a:pt x="0" y="812800"/>
                </a:lnTo>
                <a:cubicBezTo>
                  <a:pt x="0" y="364203"/>
                  <a:pt x="364203" y="0"/>
                  <a:pt x="812800" y="0"/>
                </a:cubicBezTo>
                <a:close/>
              </a:path>
            </a:pathLst>
          </a:custGeom>
          <a:solidFill>
            <a:srgbClr val="21B5B8"/>
          </a:solidFill>
          <a:ln/>
        </p:spPr>
      </p:sp>
      <p:sp>
        <p:nvSpPr>
          <p:cNvPr id="5" name="Text 2"/>
          <p:cNvSpPr/>
          <p:nvPr/>
        </p:nvSpPr>
        <p:spPr>
          <a:xfrm>
            <a:off x="5232400" y="2946400"/>
            <a:ext cx="1727200" cy="1625600"/>
          </a:xfrm>
          <a:prstGeom prst="rect">
            <a:avLst/>
          </a:prstGeom>
          <a:noFill/>
          <a:ln/>
        </p:spPr>
        <p:txBody>
          <a:bodyPr wrap="square" lIns="0" tIns="0" rIns="0" bIns="0" rtlCol="0" anchor="ctr"/>
          <a:lstStyle/>
          <a:p>
            <a:pPr algn="ctr">
              <a:lnSpc>
                <a:spcPct val="130000"/>
              </a:lnSpc>
            </a:pPr>
            <a:r>
              <a:rPr lang="en-US" sz="1600" b="1" dirty="0">
                <a:solidFill>
                  <a:srgbClr val="FFFFFF"/>
                </a:solidFill>
                <a:latin typeface="MiSans" pitchFamily="34" charset="0"/>
                <a:ea typeface="MiSans" pitchFamily="34" charset="-122"/>
                <a:cs typeface="MiSans" pitchFamily="34" charset="-120"/>
              </a:rPr>
              <a:t>M</a:t>
            </a:r>
            <a:endParaRPr lang="en-US" sz="1600" dirty="0"/>
          </a:p>
          <a:p>
            <a:pPr algn="ctr">
              <a:lnSpc>
                <a:spcPct val="130000"/>
              </a:lnSpc>
            </a:pPr>
            <a:r>
              <a:rPr lang="en-US" sz="1600" b="1" dirty="0">
                <a:solidFill>
                  <a:srgbClr val="FFFFFF"/>
                </a:solidFill>
                <a:latin typeface="MiSans" pitchFamily="34" charset="0"/>
                <a:ea typeface="MiSans" pitchFamily="34" charset="-122"/>
                <a:cs typeface="MiSans" pitchFamily="34" charset="-120"/>
              </a:rPr>
              <a:t>Toán học</a:t>
            </a:r>
            <a:endParaRPr lang="en-US" sz="1600" dirty="0"/>
          </a:p>
        </p:txBody>
      </p:sp>
      <p:sp>
        <p:nvSpPr>
          <p:cNvPr id="6" name="Shape 3"/>
          <p:cNvSpPr/>
          <p:nvPr/>
        </p:nvSpPr>
        <p:spPr>
          <a:xfrm>
            <a:off x="5486400" y="1854200"/>
            <a:ext cx="1219200" cy="1219200"/>
          </a:xfrm>
          <a:custGeom>
            <a:avLst/>
            <a:gdLst/>
            <a:ahLst/>
            <a:cxnLst/>
            <a:rect l="l" t="t" r="r" b="b"/>
            <a:pathLst>
              <a:path w="1219200" h="1219200">
                <a:moveTo>
                  <a:pt x="609600" y="0"/>
                </a:moveTo>
                <a:lnTo>
                  <a:pt x="609600" y="0"/>
                </a:lnTo>
                <a:cubicBezTo>
                  <a:pt x="946047" y="0"/>
                  <a:pt x="1219200" y="273153"/>
                  <a:pt x="1219200" y="609600"/>
                </a:cubicBezTo>
                <a:lnTo>
                  <a:pt x="1219200" y="609600"/>
                </a:lnTo>
                <a:cubicBezTo>
                  <a:pt x="1219200" y="946047"/>
                  <a:pt x="946047" y="1219200"/>
                  <a:pt x="609600" y="1219200"/>
                </a:cubicBezTo>
                <a:lnTo>
                  <a:pt x="609600" y="1219200"/>
                </a:lnTo>
                <a:cubicBezTo>
                  <a:pt x="273153" y="1219200"/>
                  <a:pt x="0" y="946047"/>
                  <a:pt x="0" y="609600"/>
                </a:cubicBezTo>
                <a:lnTo>
                  <a:pt x="0" y="609600"/>
                </a:lnTo>
                <a:cubicBezTo>
                  <a:pt x="0" y="273153"/>
                  <a:pt x="273153" y="0"/>
                  <a:pt x="609600" y="0"/>
                </a:cubicBezTo>
                <a:close/>
              </a:path>
            </a:pathLst>
          </a:custGeom>
          <a:solidFill>
            <a:srgbClr val="4AC4C6"/>
          </a:solidFill>
          <a:ln/>
        </p:spPr>
      </p:sp>
      <p:sp>
        <p:nvSpPr>
          <p:cNvPr id="7" name="Shape 4"/>
          <p:cNvSpPr/>
          <p:nvPr/>
        </p:nvSpPr>
        <p:spPr>
          <a:xfrm>
            <a:off x="5962650" y="2082800"/>
            <a:ext cx="266700" cy="304800"/>
          </a:xfrm>
          <a:custGeom>
            <a:avLst/>
            <a:gdLst/>
            <a:ahLst/>
            <a:cxnLst/>
            <a:rect l="l" t="t" r="r" b="b"/>
            <a:pathLst>
              <a:path w="266700" h="304800">
                <a:moveTo>
                  <a:pt x="133350" y="237411"/>
                </a:moveTo>
                <a:cubicBezTo>
                  <a:pt x="126325" y="240447"/>
                  <a:pt x="119420" y="243185"/>
                  <a:pt x="112574" y="245447"/>
                </a:cubicBezTo>
                <a:cubicBezTo>
                  <a:pt x="122515" y="265569"/>
                  <a:pt x="131028" y="266700"/>
                  <a:pt x="133350" y="266700"/>
                </a:cubicBezTo>
                <a:cubicBezTo>
                  <a:pt x="135672" y="266700"/>
                  <a:pt x="144125" y="265569"/>
                  <a:pt x="154126" y="245447"/>
                </a:cubicBezTo>
                <a:cubicBezTo>
                  <a:pt x="147340" y="243126"/>
                  <a:pt x="140375" y="240447"/>
                  <a:pt x="133350" y="237411"/>
                </a:cubicBezTo>
                <a:close/>
                <a:moveTo>
                  <a:pt x="246459" y="152400"/>
                </a:moveTo>
                <a:cubicBezTo>
                  <a:pt x="266105" y="179308"/>
                  <a:pt x="272832" y="206514"/>
                  <a:pt x="260509" y="228600"/>
                </a:cubicBezTo>
                <a:cubicBezTo>
                  <a:pt x="248483" y="250210"/>
                  <a:pt x="223302" y="257949"/>
                  <a:pt x="191929" y="254318"/>
                </a:cubicBezTo>
                <a:cubicBezTo>
                  <a:pt x="178832" y="285333"/>
                  <a:pt x="158770" y="304800"/>
                  <a:pt x="133350" y="304800"/>
                </a:cubicBezTo>
                <a:cubicBezTo>
                  <a:pt x="107930" y="304800"/>
                  <a:pt x="87868" y="285333"/>
                  <a:pt x="74771" y="254318"/>
                </a:cubicBezTo>
                <a:cubicBezTo>
                  <a:pt x="43398" y="257949"/>
                  <a:pt x="18217" y="250210"/>
                  <a:pt x="6191" y="228600"/>
                </a:cubicBezTo>
                <a:cubicBezTo>
                  <a:pt x="-6132" y="206514"/>
                  <a:pt x="595" y="179308"/>
                  <a:pt x="20241" y="152400"/>
                </a:cubicBezTo>
                <a:cubicBezTo>
                  <a:pt x="595" y="125492"/>
                  <a:pt x="-6132" y="98286"/>
                  <a:pt x="6191" y="76200"/>
                </a:cubicBezTo>
                <a:cubicBezTo>
                  <a:pt x="18217" y="54590"/>
                  <a:pt x="43398" y="46851"/>
                  <a:pt x="74771" y="50483"/>
                </a:cubicBezTo>
                <a:cubicBezTo>
                  <a:pt x="87868" y="19467"/>
                  <a:pt x="107871" y="0"/>
                  <a:pt x="133350" y="0"/>
                </a:cubicBezTo>
                <a:cubicBezTo>
                  <a:pt x="158829" y="0"/>
                  <a:pt x="178832" y="19467"/>
                  <a:pt x="191929" y="50483"/>
                </a:cubicBezTo>
                <a:cubicBezTo>
                  <a:pt x="223302" y="46851"/>
                  <a:pt x="248483" y="54531"/>
                  <a:pt x="260509" y="76200"/>
                </a:cubicBezTo>
                <a:cubicBezTo>
                  <a:pt x="272832" y="98286"/>
                  <a:pt x="266105" y="125492"/>
                  <a:pt x="246459" y="152400"/>
                </a:cubicBezTo>
                <a:close/>
                <a:moveTo>
                  <a:pt x="207288" y="192524"/>
                </a:moveTo>
                <a:cubicBezTo>
                  <a:pt x="206276" y="200977"/>
                  <a:pt x="204966" y="209193"/>
                  <a:pt x="203299" y="217051"/>
                </a:cubicBezTo>
                <a:cubicBezTo>
                  <a:pt x="222230" y="217884"/>
                  <a:pt x="226278" y="211872"/>
                  <a:pt x="227231" y="210086"/>
                </a:cubicBezTo>
                <a:cubicBezTo>
                  <a:pt x="228600" y="207585"/>
                  <a:pt x="231398" y="199430"/>
                  <a:pt x="220147" y="181451"/>
                </a:cubicBezTo>
                <a:cubicBezTo>
                  <a:pt x="216098" y="185202"/>
                  <a:pt x="211812" y="188893"/>
                  <a:pt x="207288" y="192524"/>
                </a:cubicBezTo>
                <a:close/>
                <a:moveTo>
                  <a:pt x="203299" y="87809"/>
                </a:moveTo>
                <a:cubicBezTo>
                  <a:pt x="204966" y="95607"/>
                  <a:pt x="206276" y="103822"/>
                  <a:pt x="207288" y="112335"/>
                </a:cubicBezTo>
                <a:cubicBezTo>
                  <a:pt x="211812" y="115967"/>
                  <a:pt x="216098" y="119658"/>
                  <a:pt x="220147" y="123408"/>
                </a:cubicBezTo>
                <a:cubicBezTo>
                  <a:pt x="231398" y="105430"/>
                  <a:pt x="228600" y="97215"/>
                  <a:pt x="227231" y="94774"/>
                </a:cubicBezTo>
                <a:cubicBezTo>
                  <a:pt x="226278" y="93047"/>
                  <a:pt x="222230" y="87035"/>
                  <a:pt x="203299" y="87809"/>
                </a:cubicBezTo>
                <a:close/>
                <a:moveTo>
                  <a:pt x="154126" y="59353"/>
                </a:moveTo>
                <a:cubicBezTo>
                  <a:pt x="144125" y="39231"/>
                  <a:pt x="135672" y="38100"/>
                  <a:pt x="133350" y="38100"/>
                </a:cubicBezTo>
                <a:cubicBezTo>
                  <a:pt x="131028" y="38100"/>
                  <a:pt x="122575" y="39231"/>
                  <a:pt x="112574" y="59353"/>
                </a:cubicBezTo>
                <a:cubicBezTo>
                  <a:pt x="119360" y="61674"/>
                  <a:pt x="126325" y="64353"/>
                  <a:pt x="133350" y="67389"/>
                </a:cubicBezTo>
                <a:cubicBezTo>
                  <a:pt x="140375" y="64353"/>
                  <a:pt x="147280" y="61615"/>
                  <a:pt x="154126" y="59353"/>
                </a:cubicBezTo>
                <a:close/>
                <a:moveTo>
                  <a:pt x="59472" y="112276"/>
                </a:moveTo>
                <a:cubicBezTo>
                  <a:pt x="60484" y="103763"/>
                  <a:pt x="61793" y="95607"/>
                  <a:pt x="63460" y="87749"/>
                </a:cubicBezTo>
                <a:cubicBezTo>
                  <a:pt x="44529" y="86916"/>
                  <a:pt x="40481" y="92928"/>
                  <a:pt x="39529" y="94714"/>
                </a:cubicBezTo>
                <a:cubicBezTo>
                  <a:pt x="38160" y="97215"/>
                  <a:pt x="35362" y="105370"/>
                  <a:pt x="46613" y="123349"/>
                </a:cubicBezTo>
                <a:cubicBezTo>
                  <a:pt x="50661" y="119598"/>
                  <a:pt x="54947" y="115907"/>
                  <a:pt x="59472" y="112276"/>
                </a:cubicBezTo>
                <a:close/>
                <a:moveTo>
                  <a:pt x="46553" y="181451"/>
                </a:moveTo>
                <a:cubicBezTo>
                  <a:pt x="35302" y="199430"/>
                  <a:pt x="38100" y="207645"/>
                  <a:pt x="39469" y="210086"/>
                </a:cubicBezTo>
                <a:cubicBezTo>
                  <a:pt x="40422" y="211812"/>
                  <a:pt x="44470" y="217825"/>
                  <a:pt x="63401" y="217051"/>
                </a:cubicBezTo>
                <a:cubicBezTo>
                  <a:pt x="61734" y="209252"/>
                  <a:pt x="60424" y="201037"/>
                  <a:pt x="59412" y="192524"/>
                </a:cubicBezTo>
                <a:cubicBezTo>
                  <a:pt x="54888" y="188893"/>
                  <a:pt x="50602" y="185202"/>
                  <a:pt x="46553" y="181451"/>
                </a:cubicBezTo>
                <a:close/>
                <a:moveTo>
                  <a:pt x="180975" y="152400"/>
                </a:moveTo>
                <a:cubicBezTo>
                  <a:pt x="180975" y="126115"/>
                  <a:pt x="159635" y="104775"/>
                  <a:pt x="133350" y="104775"/>
                </a:cubicBezTo>
                <a:cubicBezTo>
                  <a:pt x="107065" y="104775"/>
                  <a:pt x="85725" y="126115"/>
                  <a:pt x="85725" y="152400"/>
                </a:cubicBezTo>
                <a:cubicBezTo>
                  <a:pt x="85725" y="178685"/>
                  <a:pt x="107065" y="200025"/>
                  <a:pt x="133350" y="200025"/>
                </a:cubicBezTo>
                <a:cubicBezTo>
                  <a:pt x="159635" y="200025"/>
                  <a:pt x="180975" y="178685"/>
                  <a:pt x="180975" y="152400"/>
                </a:cubicBezTo>
                <a:close/>
                <a:moveTo>
                  <a:pt x="133350" y="133350"/>
                </a:moveTo>
                <a:cubicBezTo>
                  <a:pt x="143864" y="133350"/>
                  <a:pt x="152400" y="141886"/>
                  <a:pt x="152400" y="152400"/>
                </a:cubicBezTo>
                <a:cubicBezTo>
                  <a:pt x="152400" y="162914"/>
                  <a:pt x="143864" y="171450"/>
                  <a:pt x="133350" y="171450"/>
                </a:cubicBezTo>
                <a:cubicBezTo>
                  <a:pt x="122836" y="171450"/>
                  <a:pt x="114300" y="162914"/>
                  <a:pt x="114300" y="152400"/>
                </a:cubicBezTo>
                <a:cubicBezTo>
                  <a:pt x="114300" y="141886"/>
                  <a:pt x="122836" y="133350"/>
                  <a:pt x="133350" y="133350"/>
                </a:cubicBezTo>
                <a:close/>
              </a:path>
            </a:pathLst>
          </a:custGeom>
          <a:solidFill>
            <a:srgbClr val="FFFFFF"/>
          </a:solidFill>
          <a:ln/>
        </p:spPr>
      </p:sp>
      <p:sp>
        <p:nvSpPr>
          <p:cNvPr id="8" name="Text 5"/>
          <p:cNvSpPr/>
          <p:nvPr/>
        </p:nvSpPr>
        <p:spPr>
          <a:xfrm>
            <a:off x="5769769" y="2438400"/>
            <a:ext cx="647700" cy="406400"/>
          </a:xfrm>
          <a:prstGeom prst="rect">
            <a:avLst/>
          </a:prstGeom>
          <a:noFill/>
          <a:ln/>
        </p:spPr>
        <p:txBody>
          <a:bodyPr wrap="square" lIns="0" tIns="0" rIns="0" bIns="0" rtlCol="0" anchor="ctr"/>
          <a:lstStyle/>
          <a:p>
            <a:pPr algn="ctr">
              <a:lnSpc>
                <a:spcPct val="110000"/>
              </a:lnSpc>
            </a:pPr>
            <a:r>
              <a:rPr lang="en-US" sz="1200" b="1" dirty="0">
                <a:solidFill>
                  <a:srgbClr val="FFFFFF"/>
                </a:solidFill>
                <a:latin typeface="MiSans" pitchFamily="34" charset="0"/>
                <a:ea typeface="MiSans" pitchFamily="34" charset="-122"/>
                <a:cs typeface="MiSans" pitchFamily="34" charset="-120"/>
              </a:rPr>
              <a:t>S</a:t>
            </a:r>
            <a:endParaRPr lang="en-US" sz="1600" dirty="0"/>
          </a:p>
          <a:p>
            <a:pPr algn="ctr">
              <a:lnSpc>
                <a:spcPct val="110000"/>
              </a:lnSpc>
            </a:pPr>
            <a:r>
              <a:rPr lang="en-US" sz="1200" b="1" dirty="0">
                <a:solidFill>
                  <a:srgbClr val="FFFFFF"/>
                </a:solidFill>
                <a:latin typeface="MiSans" pitchFamily="34" charset="0"/>
                <a:ea typeface="MiSans" pitchFamily="34" charset="-122"/>
                <a:cs typeface="MiSans" pitchFamily="34" charset="-120"/>
              </a:rPr>
              <a:t>Science</a:t>
            </a:r>
            <a:endParaRPr lang="en-US" sz="1600" dirty="0"/>
          </a:p>
        </p:txBody>
      </p:sp>
      <p:sp>
        <p:nvSpPr>
          <p:cNvPr id="9" name="Shape 6"/>
          <p:cNvSpPr/>
          <p:nvPr/>
        </p:nvSpPr>
        <p:spPr>
          <a:xfrm>
            <a:off x="2921000" y="4445000"/>
            <a:ext cx="1219200" cy="1219200"/>
          </a:xfrm>
          <a:custGeom>
            <a:avLst/>
            <a:gdLst/>
            <a:ahLst/>
            <a:cxnLst/>
            <a:rect l="l" t="t" r="r" b="b"/>
            <a:pathLst>
              <a:path w="1219200" h="1219200">
                <a:moveTo>
                  <a:pt x="609600" y="0"/>
                </a:moveTo>
                <a:lnTo>
                  <a:pt x="609600" y="0"/>
                </a:lnTo>
                <a:cubicBezTo>
                  <a:pt x="946047" y="0"/>
                  <a:pt x="1219200" y="273153"/>
                  <a:pt x="1219200" y="609600"/>
                </a:cubicBezTo>
                <a:lnTo>
                  <a:pt x="1219200" y="609600"/>
                </a:lnTo>
                <a:cubicBezTo>
                  <a:pt x="1219200" y="946047"/>
                  <a:pt x="946047" y="1219200"/>
                  <a:pt x="609600" y="1219200"/>
                </a:cubicBezTo>
                <a:lnTo>
                  <a:pt x="609600" y="1219200"/>
                </a:lnTo>
                <a:cubicBezTo>
                  <a:pt x="273153" y="1219200"/>
                  <a:pt x="0" y="946047"/>
                  <a:pt x="0" y="609600"/>
                </a:cubicBezTo>
                <a:lnTo>
                  <a:pt x="0" y="609600"/>
                </a:lnTo>
                <a:cubicBezTo>
                  <a:pt x="0" y="273153"/>
                  <a:pt x="273153" y="0"/>
                  <a:pt x="609600" y="0"/>
                </a:cubicBezTo>
                <a:close/>
              </a:path>
            </a:pathLst>
          </a:custGeom>
          <a:solidFill>
            <a:srgbClr val="76D9DB"/>
          </a:solidFill>
          <a:ln/>
        </p:spPr>
      </p:sp>
      <p:sp>
        <p:nvSpPr>
          <p:cNvPr id="10" name="Shape 7"/>
          <p:cNvSpPr/>
          <p:nvPr/>
        </p:nvSpPr>
        <p:spPr>
          <a:xfrm>
            <a:off x="3378200" y="4673600"/>
            <a:ext cx="304800" cy="304800"/>
          </a:xfrm>
          <a:custGeom>
            <a:avLst/>
            <a:gdLst/>
            <a:ahLst/>
            <a:cxnLst/>
            <a:rect l="l" t="t" r="r" b="b"/>
            <a:pathLst>
              <a:path w="304800" h="304800">
                <a:moveTo>
                  <a:pt x="38100" y="38100"/>
                </a:moveTo>
                <a:cubicBezTo>
                  <a:pt x="38100" y="27563"/>
                  <a:pt x="29587" y="19050"/>
                  <a:pt x="19050" y="19050"/>
                </a:cubicBezTo>
                <a:cubicBezTo>
                  <a:pt x="8513" y="19050"/>
                  <a:pt x="0" y="27563"/>
                  <a:pt x="0" y="38100"/>
                </a:cubicBezTo>
                <a:lnTo>
                  <a:pt x="0" y="238125"/>
                </a:lnTo>
                <a:cubicBezTo>
                  <a:pt x="0" y="264438"/>
                  <a:pt x="21312" y="285750"/>
                  <a:pt x="47625" y="285750"/>
                </a:cubicBezTo>
                <a:lnTo>
                  <a:pt x="285750" y="285750"/>
                </a:lnTo>
                <a:cubicBezTo>
                  <a:pt x="296287" y="285750"/>
                  <a:pt x="304800" y="277237"/>
                  <a:pt x="304800" y="266700"/>
                </a:cubicBezTo>
                <a:cubicBezTo>
                  <a:pt x="304800" y="256163"/>
                  <a:pt x="296287" y="247650"/>
                  <a:pt x="285750" y="247650"/>
                </a:cubicBezTo>
                <a:lnTo>
                  <a:pt x="47625" y="247650"/>
                </a:lnTo>
                <a:cubicBezTo>
                  <a:pt x="42386" y="247650"/>
                  <a:pt x="38100" y="243364"/>
                  <a:pt x="38100" y="238125"/>
                </a:cubicBezTo>
                <a:lnTo>
                  <a:pt x="38100" y="38100"/>
                </a:lnTo>
                <a:close/>
                <a:moveTo>
                  <a:pt x="280154" y="89654"/>
                </a:moveTo>
                <a:cubicBezTo>
                  <a:pt x="287595" y="82213"/>
                  <a:pt x="287595" y="70128"/>
                  <a:pt x="280154" y="62686"/>
                </a:cubicBezTo>
                <a:cubicBezTo>
                  <a:pt x="272713" y="55245"/>
                  <a:pt x="260628" y="55245"/>
                  <a:pt x="253186" y="62686"/>
                </a:cubicBezTo>
                <a:lnTo>
                  <a:pt x="190500" y="125432"/>
                </a:lnTo>
                <a:lnTo>
                  <a:pt x="156329" y="91321"/>
                </a:lnTo>
                <a:cubicBezTo>
                  <a:pt x="148888" y="83880"/>
                  <a:pt x="136803" y="83880"/>
                  <a:pt x="129361" y="91321"/>
                </a:cubicBezTo>
                <a:lnTo>
                  <a:pt x="72211" y="148471"/>
                </a:lnTo>
                <a:cubicBezTo>
                  <a:pt x="64770" y="155912"/>
                  <a:pt x="64770" y="167997"/>
                  <a:pt x="72211" y="175439"/>
                </a:cubicBezTo>
                <a:cubicBezTo>
                  <a:pt x="79653" y="182880"/>
                  <a:pt x="91738" y="182880"/>
                  <a:pt x="99179" y="175439"/>
                </a:cubicBezTo>
                <a:lnTo>
                  <a:pt x="142875" y="131743"/>
                </a:lnTo>
                <a:lnTo>
                  <a:pt x="177046" y="165914"/>
                </a:lnTo>
                <a:cubicBezTo>
                  <a:pt x="184487" y="173355"/>
                  <a:pt x="196572" y="173355"/>
                  <a:pt x="204014" y="165914"/>
                </a:cubicBezTo>
                <a:lnTo>
                  <a:pt x="280214" y="89714"/>
                </a:lnTo>
                <a:close/>
              </a:path>
            </a:pathLst>
          </a:custGeom>
          <a:solidFill>
            <a:srgbClr val="FFFFFF"/>
          </a:solidFill>
          <a:ln/>
        </p:spPr>
      </p:sp>
      <p:sp>
        <p:nvSpPr>
          <p:cNvPr id="11" name="Text 8"/>
          <p:cNvSpPr/>
          <p:nvPr/>
        </p:nvSpPr>
        <p:spPr>
          <a:xfrm>
            <a:off x="3085902" y="5029200"/>
            <a:ext cx="889000" cy="406400"/>
          </a:xfrm>
          <a:prstGeom prst="rect">
            <a:avLst/>
          </a:prstGeom>
          <a:noFill/>
          <a:ln/>
        </p:spPr>
        <p:txBody>
          <a:bodyPr wrap="square" lIns="0" tIns="0" rIns="0" bIns="0" rtlCol="0" anchor="ctr"/>
          <a:lstStyle/>
          <a:p>
            <a:pPr algn="ctr">
              <a:lnSpc>
                <a:spcPct val="110000"/>
              </a:lnSpc>
            </a:pPr>
            <a:r>
              <a:rPr lang="en-US" sz="1200" b="1" dirty="0">
                <a:solidFill>
                  <a:srgbClr val="FFFFFF"/>
                </a:solidFill>
                <a:latin typeface="MiSans" pitchFamily="34" charset="0"/>
                <a:ea typeface="MiSans" pitchFamily="34" charset="-122"/>
                <a:cs typeface="MiSans" pitchFamily="34" charset="-120"/>
              </a:rPr>
              <a:t>E</a:t>
            </a:r>
            <a:endParaRPr lang="en-US" sz="1600" dirty="0"/>
          </a:p>
          <a:p>
            <a:pPr algn="ctr">
              <a:lnSpc>
                <a:spcPct val="110000"/>
              </a:lnSpc>
            </a:pPr>
            <a:r>
              <a:rPr lang="en-US" sz="1200" b="1" dirty="0">
                <a:solidFill>
                  <a:srgbClr val="FFFFFF"/>
                </a:solidFill>
                <a:latin typeface="MiSans" pitchFamily="34" charset="0"/>
                <a:ea typeface="MiSans" pitchFamily="34" charset="-122"/>
                <a:cs typeface="MiSans" pitchFamily="34" charset="-120"/>
              </a:rPr>
              <a:t>Economics</a:t>
            </a:r>
            <a:endParaRPr lang="en-US" sz="1600" dirty="0"/>
          </a:p>
        </p:txBody>
      </p:sp>
      <p:sp>
        <p:nvSpPr>
          <p:cNvPr id="12" name="Shape 9"/>
          <p:cNvSpPr/>
          <p:nvPr/>
        </p:nvSpPr>
        <p:spPr>
          <a:xfrm>
            <a:off x="8051800" y="4445000"/>
            <a:ext cx="1219200" cy="1219200"/>
          </a:xfrm>
          <a:custGeom>
            <a:avLst/>
            <a:gdLst/>
            <a:ahLst/>
            <a:cxnLst/>
            <a:rect l="l" t="t" r="r" b="b"/>
            <a:pathLst>
              <a:path w="1219200" h="1219200">
                <a:moveTo>
                  <a:pt x="609600" y="0"/>
                </a:moveTo>
                <a:lnTo>
                  <a:pt x="609600" y="0"/>
                </a:lnTo>
                <a:cubicBezTo>
                  <a:pt x="946047" y="0"/>
                  <a:pt x="1219200" y="273153"/>
                  <a:pt x="1219200" y="609600"/>
                </a:cubicBezTo>
                <a:lnTo>
                  <a:pt x="1219200" y="609600"/>
                </a:lnTo>
                <a:cubicBezTo>
                  <a:pt x="1219200" y="946047"/>
                  <a:pt x="946047" y="1219200"/>
                  <a:pt x="609600" y="1219200"/>
                </a:cubicBezTo>
                <a:lnTo>
                  <a:pt x="609600" y="1219200"/>
                </a:lnTo>
                <a:cubicBezTo>
                  <a:pt x="273153" y="1219200"/>
                  <a:pt x="0" y="946047"/>
                  <a:pt x="0" y="609600"/>
                </a:cubicBezTo>
                <a:lnTo>
                  <a:pt x="0" y="609600"/>
                </a:lnTo>
                <a:cubicBezTo>
                  <a:pt x="0" y="273153"/>
                  <a:pt x="273153" y="0"/>
                  <a:pt x="609600" y="0"/>
                </a:cubicBezTo>
                <a:close/>
              </a:path>
            </a:pathLst>
          </a:custGeom>
          <a:solidFill>
            <a:srgbClr val="76D9DB"/>
          </a:solidFill>
          <a:ln/>
        </p:spPr>
      </p:sp>
      <p:sp>
        <p:nvSpPr>
          <p:cNvPr id="13" name="Shape 10"/>
          <p:cNvSpPr/>
          <p:nvPr/>
        </p:nvSpPr>
        <p:spPr>
          <a:xfrm>
            <a:off x="8470900" y="4673600"/>
            <a:ext cx="381000" cy="304800"/>
          </a:xfrm>
          <a:custGeom>
            <a:avLst/>
            <a:gdLst/>
            <a:ahLst/>
            <a:cxnLst/>
            <a:rect l="l" t="t" r="r" b="b"/>
            <a:pathLst>
              <a:path w="381000" h="304800">
                <a:moveTo>
                  <a:pt x="38100" y="57150"/>
                </a:moveTo>
                <a:cubicBezTo>
                  <a:pt x="38100" y="36135"/>
                  <a:pt x="55185" y="19050"/>
                  <a:pt x="76200" y="19050"/>
                </a:cubicBezTo>
                <a:lnTo>
                  <a:pt x="304800" y="19050"/>
                </a:lnTo>
                <a:cubicBezTo>
                  <a:pt x="325815" y="19050"/>
                  <a:pt x="342900" y="36135"/>
                  <a:pt x="342900" y="57150"/>
                </a:cubicBezTo>
                <a:lnTo>
                  <a:pt x="342900" y="200025"/>
                </a:lnTo>
                <a:lnTo>
                  <a:pt x="304800" y="200025"/>
                </a:lnTo>
                <a:lnTo>
                  <a:pt x="304800" y="57150"/>
                </a:lnTo>
                <a:lnTo>
                  <a:pt x="76200" y="57150"/>
                </a:lnTo>
                <a:lnTo>
                  <a:pt x="76200" y="200025"/>
                </a:lnTo>
                <a:lnTo>
                  <a:pt x="38100" y="200025"/>
                </a:lnTo>
                <a:lnTo>
                  <a:pt x="38100" y="57150"/>
                </a:lnTo>
                <a:close/>
                <a:moveTo>
                  <a:pt x="0" y="240030"/>
                </a:moveTo>
                <a:cubicBezTo>
                  <a:pt x="0" y="233720"/>
                  <a:pt x="5120" y="228600"/>
                  <a:pt x="11430" y="228600"/>
                </a:cubicBezTo>
                <a:lnTo>
                  <a:pt x="369570" y="228600"/>
                </a:lnTo>
                <a:cubicBezTo>
                  <a:pt x="375880" y="228600"/>
                  <a:pt x="381000" y="233720"/>
                  <a:pt x="381000" y="240030"/>
                </a:cubicBezTo>
                <a:cubicBezTo>
                  <a:pt x="381000" y="265271"/>
                  <a:pt x="360521" y="285750"/>
                  <a:pt x="335280" y="285750"/>
                </a:cubicBezTo>
                <a:lnTo>
                  <a:pt x="45720" y="285750"/>
                </a:lnTo>
                <a:cubicBezTo>
                  <a:pt x="20479" y="285750"/>
                  <a:pt x="0" y="265271"/>
                  <a:pt x="0" y="240030"/>
                </a:cubicBezTo>
                <a:close/>
                <a:moveTo>
                  <a:pt x="167283" y="124420"/>
                </a:moveTo>
                <a:lnTo>
                  <a:pt x="148828" y="142875"/>
                </a:lnTo>
                <a:lnTo>
                  <a:pt x="167283" y="161330"/>
                </a:lnTo>
                <a:cubicBezTo>
                  <a:pt x="172879" y="166926"/>
                  <a:pt x="172879" y="175974"/>
                  <a:pt x="167283" y="181511"/>
                </a:cubicBezTo>
                <a:cubicBezTo>
                  <a:pt x="161687" y="187047"/>
                  <a:pt x="152638" y="187107"/>
                  <a:pt x="147102" y="181511"/>
                </a:cubicBezTo>
                <a:lnTo>
                  <a:pt x="118527" y="152936"/>
                </a:lnTo>
                <a:cubicBezTo>
                  <a:pt x="112931" y="147340"/>
                  <a:pt x="112931" y="138291"/>
                  <a:pt x="118527" y="132755"/>
                </a:cubicBezTo>
                <a:lnTo>
                  <a:pt x="147102" y="104180"/>
                </a:lnTo>
                <a:cubicBezTo>
                  <a:pt x="152698" y="98584"/>
                  <a:pt x="161746" y="98584"/>
                  <a:pt x="167283" y="104180"/>
                </a:cubicBezTo>
                <a:cubicBezTo>
                  <a:pt x="172819" y="109776"/>
                  <a:pt x="172879" y="118824"/>
                  <a:pt x="167283" y="124361"/>
                </a:cubicBezTo>
                <a:close/>
                <a:moveTo>
                  <a:pt x="233958" y="104180"/>
                </a:moveTo>
                <a:lnTo>
                  <a:pt x="262533" y="132755"/>
                </a:lnTo>
                <a:cubicBezTo>
                  <a:pt x="268129" y="138351"/>
                  <a:pt x="268129" y="147399"/>
                  <a:pt x="262533" y="152936"/>
                </a:cubicBezTo>
                <a:lnTo>
                  <a:pt x="233958" y="181511"/>
                </a:lnTo>
                <a:cubicBezTo>
                  <a:pt x="228362" y="187107"/>
                  <a:pt x="219313" y="187107"/>
                  <a:pt x="213777" y="181511"/>
                </a:cubicBezTo>
                <a:cubicBezTo>
                  <a:pt x="208240" y="175915"/>
                  <a:pt x="208181" y="166866"/>
                  <a:pt x="213777" y="161330"/>
                </a:cubicBezTo>
                <a:lnTo>
                  <a:pt x="232231" y="142875"/>
                </a:lnTo>
                <a:lnTo>
                  <a:pt x="213777" y="124420"/>
                </a:lnTo>
                <a:cubicBezTo>
                  <a:pt x="208181" y="118824"/>
                  <a:pt x="208181" y="109776"/>
                  <a:pt x="213777" y="104239"/>
                </a:cubicBezTo>
                <a:cubicBezTo>
                  <a:pt x="219373" y="98703"/>
                  <a:pt x="228421" y="98643"/>
                  <a:pt x="233958" y="104239"/>
                </a:cubicBezTo>
                <a:close/>
              </a:path>
            </a:pathLst>
          </a:custGeom>
          <a:solidFill>
            <a:srgbClr val="FFFFFF"/>
          </a:solidFill>
          <a:ln/>
        </p:spPr>
      </p:sp>
      <p:sp>
        <p:nvSpPr>
          <p:cNvPr id="14" name="Text 11"/>
          <p:cNvSpPr/>
          <p:nvPr/>
        </p:nvSpPr>
        <p:spPr>
          <a:xfrm>
            <a:off x="8195667" y="5029200"/>
            <a:ext cx="927100" cy="406400"/>
          </a:xfrm>
          <a:prstGeom prst="rect">
            <a:avLst/>
          </a:prstGeom>
          <a:noFill/>
          <a:ln/>
        </p:spPr>
        <p:txBody>
          <a:bodyPr wrap="square" lIns="0" tIns="0" rIns="0" bIns="0" rtlCol="0" anchor="ctr"/>
          <a:lstStyle/>
          <a:p>
            <a:pPr algn="ctr">
              <a:lnSpc>
                <a:spcPct val="110000"/>
              </a:lnSpc>
            </a:pPr>
            <a:r>
              <a:rPr lang="en-US" sz="1200" b="1" dirty="0">
                <a:solidFill>
                  <a:srgbClr val="FFFFFF"/>
                </a:solidFill>
                <a:latin typeface="MiSans" pitchFamily="34" charset="0"/>
                <a:ea typeface="MiSans" pitchFamily="34" charset="-122"/>
                <a:cs typeface="MiSans" pitchFamily="34" charset="-120"/>
              </a:rPr>
              <a:t>T</a:t>
            </a:r>
            <a:endParaRPr lang="en-US" sz="1600" dirty="0"/>
          </a:p>
          <a:p>
            <a:pPr algn="ctr">
              <a:lnSpc>
                <a:spcPct val="110000"/>
              </a:lnSpc>
            </a:pPr>
            <a:r>
              <a:rPr lang="en-US" sz="1200" b="1" dirty="0">
                <a:solidFill>
                  <a:srgbClr val="FFFFFF"/>
                </a:solidFill>
                <a:latin typeface="MiSans" pitchFamily="34" charset="0"/>
                <a:ea typeface="MiSans" pitchFamily="34" charset="-122"/>
                <a:cs typeface="MiSans" pitchFamily="34" charset="-120"/>
              </a:rPr>
              <a:t>Technology</a:t>
            </a:r>
            <a:endParaRPr lang="en-US" sz="1600" dirty="0"/>
          </a:p>
        </p:txBody>
      </p:sp>
      <p:sp>
        <p:nvSpPr>
          <p:cNvPr id="15" name="Shape 12"/>
          <p:cNvSpPr/>
          <p:nvPr/>
        </p:nvSpPr>
        <p:spPr>
          <a:xfrm>
            <a:off x="8051800" y="3149600"/>
            <a:ext cx="1219200" cy="1219200"/>
          </a:xfrm>
          <a:custGeom>
            <a:avLst/>
            <a:gdLst/>
            <a:ahLst/>
            <a:cxnLst/>
            <a:rect l="l" t="t" r="r" b="b"/>
            <a:pathLst>
              <a:path w="1219200" h="1219200">
                <a:moveTo>
                  <a:pt x="609600" y="0"/>
                </a:moveTo>
                <a:lnTo>
                  <a:pt x="609600" y="0"/>
                </a:lnTo>
                <a:cubicBezTo>
                  <a:pt x="946047" y="0"/>
                  <a:pt x="1219200" y="273153"/>
                  <a:pt x="1219200" y="609600"/>
                </a:cubicBezTo>
                <a:lnTo>
                  <a:pt x="1219200" y="609600"/>
                </a:lnTo>
                <a:cubicBezTo>
                  <a:pt x="1219200" y="946047"/>
                  <a:pt x="946047" y="1219200"/>
                  <a:pt x="609600" y="1219200"/>
                </a:cubicBezTo>
                <a:lnTo>
                  <a:pt x="609600" y="1219200"/>
                </a:lnTo>
                <a:cubicBezTo>
                  <a:pt x="273153" y="1219200"/>
                  <a:pt x="0" y="946047"/>
                  <a:pt x="0" y="609600"/>
                </a:cubicBezTo>
                <a:lnTo>
                  <a:pt x="0" y="609600"/>
                </a:lnTo>
                <a:cubicBezTo>
                  <a:pt x="0" y="273153"/>
                  <a:pt x="273153" y="0"/>
                  <a:pt x="609600" y="0"/>
                </a:cubicBezTo>
                <a:close/>
              </a:path>
            </a:pathLst>
          </a:custGeom>
          <a:solidFill>
            <a:srgbClr val="4AC4C6"/>
          </a:solidFill>
          <a:ln/>
        </p:spPr>
      </p:sp>
      <p:sp>
        <p:nvSpPr>
          <p:cNvPr id="16" name="Shape 13"/>
          <p:cNvSpPr/>
          <p:nvPr/>
        </p:nvSpPr>
        <p:spPr>
          <a:xfrm>
            <a:off x="8509000" y="3378200"/>
            <a:ext cx="304800" cy="304800"/>
          </a:xfrm>
          <a:custGeom>
            <a:avLst/>
            <a:gdLst/>
            <a:ahLst/>
            <a:cxnLst/>
            <a:rect l="l" t="t" r="r" b="b"/>
            <a:pathLst>
              <a:path w="304800" h="304800">
                <a:moveTo>
                  <a:pt x="304800" y="152400"/>
                </a:moveTo>
                <a:cubicBezTo>
                  <a:pt x="304800" y="152936"/>
                  <a:pt x="304800" y="153472"/>
                  <a:pt x="304800" y="154007"/>
                </a:cubicBezTo>
                <a:cubicBezTo>
                  <a:pt x="304562" y="175736"/>
                  <a:pt x="284797" y="190500"/>
                  <a:pt x="263069" y="190500"/>
                </a:cubicBezTo>
                <a:lnTo>
                  <a:pt x="204787" y="190500"/>
                </a:lnTo>
                <a:cubicBezTo>
                  <a:pt x="189012" y="190500"/>
                  <a:pt x="176212" y="203299"/>
                  <a:pt x="176212" y="219075"/>
                </a:cubicBezTo>
                <a:cubicBezTo>
                  <a:pt x="176212" y="221099"/>
                  <a:pt x="176451" y="223064"/>
                  <a:pt x="176808" y="224969"/>
                </a:cubicBezTo>
                <a:cubicBezTo>
                  <a:pt x="178058" y="231041"/>
                  <a:pt x="180677" y="236875"/>
                  <a:pt x="183237" y="242768"/>
                </a:cubicBezTo>
                <a:cubicBezTo>
                  <a:pt x="186869" y="250984"/>
                  <a:pt x="190440" y="259140"/>
                  <a:pt x="190440" y="267772"/>
                </a:cubicBezTo>
                <a:cubicBezTo>
                  <a:pt x="190440" y="286702"/>
                  <a:pt x="177582" y="303907"/>
                  <a:pt x="158651" y="304681"/>
                </a:cubicBezTo>
                <a:cubicBezTo>
                  <a:pt x="156567" y="304740"/>
                  <a:pt x="154484" y="304800"/>
                  <a:pt x="152340" y="304800"/>
                </a:cubicBezTo>
                <a:cubicBezTo>
                  <a:pt x="68163" y="304800"/>
                  <a:pt x="-60" y="236577"/>
                  <a:pt x="-60" y="152400"/>
                </a:cubicBezTo>
                <a:cubicBezTo>
                  <a:pt x="-60" y="68223"/>
                  <a:pt x="68223" y="0"/>
                  <a:pt x="152400" y="0"/>
                </a:cubicBezTo>
                <a:cubicBezTo>
                  <a:pt x="236577" y="0"/>
                  <a:pt x="304800" y="68223"/>
                  <a:pt x="304800" y="152400"/>
                </a:cubicBezTo>
                <a:close/>
                <a:moveTo>
                  <a:pt x="76200" y="171450"/>
                </a:moveTo>
                <a:cubicBezTo>
                  <a:pt x="76200" y="160936"/>
                  <a:pt x="67664" y="152400"/>
                  <a:pt x="57150" y="152400"/>
                </a:cubicBezTo>
                <a:cubicBezTo>
                  <a:pt x="46636" y="152400"/>
                  <a:pt x="38100" y="160936"/>
                  <a:pt x="38100" y="171450"/>
                </a:cubicBezTo>
                <a:cubicBezTo>
                  <a:pt x="38100" y="181964"/>
                  <a:pt x="46636" y="190500"/>
                  <a:pt x="57150" y="190500"/>
                </a:cubicBezTo>
                <a:cubicBezTo>
                  <a:pt x="67664" y="190500"/>
                  <a:pt x="76200" y="181964"/>
                  <a:pt x="76200" y="171450"/>
                </a:cubicBezTo>
                <a:close/>
                <a:moveTo>
                  <a:pt x="76200" y="114300"/>
                </a:moveTo>
                <a:cubicBezTo>
                  <a:pt x="86714" y="114300"/>
                  <a:pt x="95250" y="105764"/>
                  <a:pt x="95250" y="95250"/>
                </a:cubicBezTo>
                <a:cubicBezTo>
                  <a:pt x="95250" y="84736"/>
                  <a:pt x="86714" y="76200"/>
                  <a:pt x="76200" y="76200"/>
                </a:cubicBezTo>
                <a:cubicBezTo>
                  <a:pt x="65686" y="76200"/>
                  <a:pt x="57150" y="84736"/>
                  <a:pt x="57150" y="95250"/>
                </a:cubicBezTo>
                <a:cubicBezTo>
                  <a:pt x="57150" y="105764"/>
                  <a:pt x="65686" y="114300"/>
                  <a:pt x="76200" y="114300"/>
                </a:cubicBezTo>
                <a:close/>
                <a:moveTo>
                  <a:pt x="171450" y="57150"/>
                </a:moveTo>
                <a:cubicBezTo>
                  <a:pt x="171450" y="46636"/>
                  <a:pt x="162914" y="38100"/>
                  <a:pt x="152400" y="38100"/>
                </a:cubicBezTo>
                <a:cubicBezTo>
                  <a:pt x="141886" y="38100"/>
                  <a:pt x="133350" y="46636"/>
                  <a:pt x="133350" y="57150"/>
                </a:cubicBezTo>
                <a:cubicBezTo>
                  <a:pt x="133350" y="67664"/>
                  <a:pt x="141886" y="76200"/>
                  <a:pt x="152400" y="76200"/>
                </a:cubicBezTo>
                <a:cubicBezTo>
                  <a:pt x="162914" y="76200"/>
                  <a:pt x="171450" y="67664"/>
                  <a:pt x="171450" y="57150"/>
                </a:cubicBezTo>
                <a:close/>
                <a:moveTo>
                  <a:pt x="228600" y="114300"/>
                </a:moveTo>
                <a:cubicBezTo>
                  <a:pt x="239114" y="114300"/>
                  <a:pt x="247650" y="105764"/>
                  <a:pt x="247650" y="95250"/>
                </a:cubicBezTo>
                <a:cubicBezTo>
                  <a:pt x="247650" y="84736"/>
                  <a:pt x="239114" y="76200"/>
                  <a:pt x="228600" y="76200"/>
                </a:cubicBezTo>
                <a:cubicBezTo>
                  <a:pt x="218086" y="76200"/>
                  <a:pt x="209550" y="84736"/>
                  <a:pt x="209550" y="95250"/>
                </a:cubicBezTo>
                <a:cubicBezTo>
                  <a:pt x="209550" y="105764"/>
                  <a:pt x="218086" y="114300"/>
                  <a:pt x="228600" y="114300"/>
                </a:cubicBezTo>
                <a:close/>
              </a:path>
            </a:pathLst>
          </a:custGeom>
          <a:solidFill>
            <a:srgbClr val="FFFFFF"/>
          </a:solidFill>
          <a:ln/>
        </p:spPr>
      </p:sp>
      <p:sp>
        <p:nvSpPr>
          <p:cNvPr id="17" name="Text 14"/>
          <p:cNvSpPr/>
          <p:nvPr/>
        </p:nvSpPr>
        <p:spPr>
          <a:xfrm>
            <a:off x="8513167" y="3733800"/>
            <a:ext cx="292100" cy="406400"/>
          </a:xfrm>
          <a:prstGeom prst="rect">
            <a:avLst/>
          </a:prstGeom>
          <a:noFill/>
          <a:ln/>
        </p:spPr>
        <p:txBody>
          <a:bodyPr wrap="square" lIns="0" tIns="0" rIns="0" bIns="0" rtlCol="0" anchor="ctr"/>
          <a:lstStyle/>
          <a:p>
            <a:pPr algn="ctr">
              <a:lnSpc>
                <a:spcPct val="110000"/>
              </a:lnSpc>
            </a:pPr>
            <a:r>
              <a:rPr lang="en-US" sz="1200" b="1" dirty="0">
                <a:solidFill>
                  <a:srgbClr val="FFFFFF"/>
                </a:solidFill>
                <a:latin typeface="MiSans" pitchFamily="34" charset="0"/>
                <a:ea typeface="MiSans" pitchFamily="34" charset="-122"/>
                <a:cs typeface="MiSans" pitchFamily="34" charset="-120"/>
              </a:rPr>
              <a:t>A</a:t>
            </a:r>
            <a:endParaRPr lang="en-US" sz="1600" dirty="0"/>
          </a:p>
          <a:p>
            <a:pPr algn="ctr">
              <a:lnSpc>
                <a:spcPct val="110000"/>
              </a:lnSpc>
            </a:pPr>
            <a:r>
              <a:rPr lang="en-US" sz="1200" b="1" dirty="0">
                <a:solidFill>
                  <a:srgbClr val="FFFFFF"/>
                </a:solidFill>
                <a:latin typeface="MiSans" pitchFamily="34" charset="0"/>
                <a:ea typeface="MiSans" pitchFamily="34" charset="-122"/>
                <a:cs typeface="MiSans" pitchFamily="34" charset="-120"/>
              </a:rPr>
              <a:t>Art</a:t>
            </a:r>
            <a:endParaRPr lang="en-US" sz="1600" dirty="0"/>
          </a:p>
        </p:txBody>
      </p:sp>
      <p:pic>
        <p:nvPicPr>
          <p:cNvPr id="18" name="Image 1" descr="preencoded.png"/>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2921000" y="1854200"/>
            <a:ext cx="6350000" cy="3810000"/>
          </a:xfrm>
          <a:prstGeom prst="roundRect">
            <a:avLst>
              <a:gd name="adj" fmla="val 0"/>
            </a:avLst>
          </a:prstGeom>
        </p:spPr>
      </p:pic>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Nền tảng Toán &amp; Công nghệ</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03</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548481"/>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CÔNG THỨC LÃI KÉP (HÀM SỐ MŨ)</a:t>
            </a:r>
            <a:endParaRPr lang="en-US" sz="1600" dirty="0"/>
          </a:p>
        </p:txBody>
      </p:sp>
      <p:sp>
        <p:nvSpPr>
          <p:cNvPr id="4" name="Shape 1"/>
          <p:cNvSpPr/>
          <p:nvPr/>
        </p:nvSpPr>
        <p:spPr>
          <a:xfrm>
            <a:off x="254000" y="1208881"/>
            <a:ext cx="11684000" cy="1727200"/>
          </a:xfrm>
          <a:custGeom>
            <a:avLst/>
            <a:gdLst/>
            <a:ahLst/>
            <a:cxnLst/>
            <a:rect l="l" t="t" r="r" b="b"/>
            <a:pathLst>
              <a:path w="11684000" h="1727200">
                <a:moveTo>
                  <a:pt x="101594" y="0"/>
                </a:moveTo>
                <a:lnTo>
                  <a:pt x="11582406" y="0"/>
                </a:lnTo>
                <a:cubicBezTo>
                  <a:pt x="11638515" y="0"/>
                  <a:pt x="11684000" y="45485"/>
                  <a:pt x="11684000" y="101594"/>
                </a:cubicBezTo>
                <a:lnTo>
                  <a:pt x="11684000" y="1625606"/>
                </a:lnTo>
                <a:cubicBezTo>
                  <a:pt x="11684000" y="1681715"/>
                  <a:pt x="11638515" y="1727200"/>
                  <a:pt x="11582406" y="1727200"/>
                </a:cubicBezTo>
                <a:lnTo>
                  <a:pt x="101594" y="1727200"/>
                </a:lnTo>
                <a:cubicBezTo>
                  <a:pt x="45485" y="1727200"/>
                  <a:pt x="0" y="1681715"/>
                  <a:pt x="0" y="1625606"/>
                </a:cubicBezTo>
                <a:lnTo>
                  <a:pt x="0" y="101594"/>
                </a:lnTo>
                <a:cubicBezTo>
                  <a:pt x="0" y="45523"/>
                  <a:pt x="45523" y="0"/>
                  <a:pt x="101594" y="0"/>
                </a:cubicBezTo>
                <a:close/>
              </a:path>
            </a:pathLst>
          </a:custGeom>
          <a:solidFill>
            <a:srgbClr val="4AC4C6">
              <a:alpha val="12549"/>
            </a:srgbClr>
          </a:solidFill>
          <a:ln/>
        </p:spPr>
      </p:sp>
      <p:sp>
        <p:nvSpPr>
          <p:cNvPr id="5" name="Text 2"/>
          <p:cNvSpPr/>
          <p:nvPr/>
        </p:nvSpPr>
        <p:spPr>
          <a:xfrm>
            <a:off x="457200" y="1412081"/>
            <a:ext cx="11404600" cy="355600"/>
          </a:xfrm>
          <a:prstGeom prst="rect">
            <a:avLst/>
          </a:prstGeom>
          <a:noFill/>
          <a:ln/>
        </p:spPr>
        <p:txBody>
          <a:bodyPr wrap="square" lIns="0" tIns="0" rIns="0" bIns="0" rtlCol="0" anchor="ctr"/>
          <a:lstStyle/>
          <a:p>
            <a:pPr>
              <a:lnSpc>
                <a:spcPct val="120000"/>
              </a:lnSpc>
            </a:pPr>
            <a:r>
              <a:rPr lang="en-US" sz="2000" b="1" dirty="0">
                <a:solidFill>
                  <a:srgbClr val="282828"/>
                </a:solidFill>
                <a:latin typeface="Noto Sans SC" pitchFamily="34" charset="0"/>
                <a:ea typeface="Noto Sans SC" pitchFamily="34" charset="-122"/>
                <a:cs typeface="Noto Sans SC" pitchFamily="34" charset="-120"/>
              </a:rPr>
              <a:t>1. Gửi một lần:</a:t>
            </a:r>
            <a:endParaRPr lang="en-US" sz="1600" dirty="0"/>
          </a:p>
        </p:txBody>
      </p:sp>
      <mc:AlternateContent xmlns:mc="http://schemas.openxmlformats.org/markup-compatibility/2006" xmlns:a14="http://schemas.microsoft.com/office/drawing/2010/main">
        <mc:Choice Requires="a14">
          <p:sp>
            <p:nvSpPr>
              <p:cNvPr id="6" name="Text 3"/>
              <p:cNvSpPr/>
              <p:nvPr/>
            </p:nvSpPr>
            <p:spPr>
              <a:xfrm>
                <a:off x="381000" y="2072481"/>
                <a:ext cx="11430000" cy="355600"/>
              </a:xfrm>
              <a:prstGeom prst="rect">
                <a:avLst/>
              </a:prstGeom>
              <a:noFill/>
              <a:ln/>
            </p:spPr>
            <p:txBody>
              <a:bodyPr wrap="square" lIns="0" tIns="0" rIns="0" bIns="0" rtlCol="0" anchor="ctr"/>
              <a:lstStyle/>
              <a:p>
                <a:pPr algn="ctr">
                  <a:lnSpc>
                    <a:spcPct val="110000"/>
                  </a:lnSpc>
                </a:pPr>
                <a14:m>
                  <m:oMathPara xmlns:m="http://schemas.openxmlformats.org/officeDocument/2006/math">
                    <m:oMathParaPr>
                      <m:jc m:val="center"/>
                    </m:oMathParaPr>
                    <m:oMath xmlns:m="http://schemas.openxmlformats.org/officeDocument/2006/math">
                      <m:r>
                        <a:rPr lang="en-US" sz="2400" i="1" dirty="0">
                          <a:solidFill>
                            <a:srgbClr val="282828"/>
                          </a:solidFill>
                          <a:latin typeface="Cambria Math" panose="02040503050406030204" pitchFamily="18" charset="0"/>
                        </a:rPr>
                        <m:t>𝐴</m:t>
                      </m:r>
                      <m:r>
                        <a:rPr lang="en-US" sz="2400" dirty="0">
                          <a:solidFill>
                            <a:srgbClr val="282828"/>
                          </a:solidFill>
                          <a:latin typeface="Cambria Math" panose="02040503050406030204" pitchFamily="18" charset="0"/>
                        </a:rPr>
                        <m:t>=</m:t>
                      </m:r>
                      <m:r>
                        <a:rPr lang="en-US" sz="2400" i="1" dirty="0">
                          <a:solidFill>
                            <a:srgbClr val="282828"/>
                          </a:solidFill>
                          <a:latin typeface="Cambria Math" panose="02040503050406030204" pitchFamily="18" charset="0"/>
                        </a:rPr>
                        <m:t>𝑃</m:t>
                      </m:r>
                      <m:r>
                        <a:rPr lang="en-US" sz="2400" dirty="0">
                          <a:solidFill>
                            <a:srgbClr val="282828"/>
                          </a:solidFill>
                          <a:latin typeface="Cambria Math" panose="02040503050406030204" pitchFamily="18" charset="0"/>
                        </a:rPr>
                        <m:t>×(1+</m:t>
                      </m:r>
                      <m:r>
                        <a:rPr lang="en-US" sz="2400" i="1" dirty="0">
                          <a:solidFill>
                            <a:srgbClr val="282828"/>
                          </a:solidFill>
                          <a:latin typeface="Cambria Math" panose="02040503050406030204" pitchFamily="18" charset="0"/>
                        </a:rPr>
                        <m:t>𝑟</m:t>
                      </m:r>
                      <m:sSup>
                        <m:sSupPr>
                          <m:ctrlPr>
                            <a:rPr lang="en-US" sz="1700" i="1" dirty="0">
                              <a:solidFill>
                                <a:srgbClr val="282828"/>
                              </a:solidFill>
                              <a:latin typeface="Cambria Math" panose="02040503050406030204" pitchFamily="18" charset="0"/>
                            </a:rPr>
                          </m:ctrlPr>
                        </m:sSupPr>
                        <m:e>
                          <m:r>
                            <a:rPr lang="en-US" sz="1700" dirty="0">
                              <a:solidFill>
                                <a:srgbClr val="282828"/>
                              </a:solidFill>
                              <a:latin typeface="Cambria Math" panose="02040503050406030204" pitchFamily="18" charset="0"/>
                            </a:rPr>
                            <m:t>)</m:t>
                          </m:r>
                        </m:e>
                        <m:sup>
                          <m:r>
                            <a:rPr lang="en-US" sz="1700" i="1" dirty="0">
                              <a:solidFill>
                                <a:srgbClr val="282828"/>
                              </a:solidFill>
                              <a:latin typeface="Cambria Math" panose="02040503050406030204" pitchFamily="18" charset="0"/>
                            </a:rPr>
                            <m:t>𝑛</m:t>
                          </m:r>
                        </m:sup>
                      </m:sSup>
                    </m:oMath>
                  </m:oMathPara>
                </a14:m>
                <a:endParaRPr lang="en-US" sz="1600" dirty="0"/>
              </a:p>
            </p:txBody>
          </p:sp>
        </mc:Choice>
        <mc:Fallback xmlns="">
          <p:sp>
            <p:nvSpPr>
              <p:cNvPr id="6" name="Text 3"/>
              <p:cNvSpPr/>
              <p:nvPr/>
            </p:nvSpPr>
            <p:spPr>
              <a:xfrm>
                <a:off x="381000" y="2072481"/>
                <a:ext cx="11430000" cy="355600"/>
              </a:xfrm>
              <a:prstGeom prst="rect">
                <a:avLst/>
              </a:prstGeom>
              <a:noFill/>
              <a:ln/>
            </p:spPr>
            <p:txBody>
              <a:bodyPr wrap="square" lIns="0" tIns="0" rIns="0" bIns="0" rtlCol="0" anchor="ctr"/>
              <a:lstStyle/>
              <a:p>
                <a:pPr algn="ctr">
                  <a:lnSpc>
                    <a:spcPct val="110000"/>
                  </a:lnSpc>
                </a:pPr>
                <a:r>
                  <a:rPr lang="en-US" sz="2400" dirty="0">
                    <a:solidFill>
                      <a:srgbClr val="282828"/>
                    </a:solidFill>
                    <a:latin typeface="微软雅黑" pitchFamily="34" charset="0"/>
                    <a:ea typeface="微软雅黑" pitchFamily="34" charset="-122"/>
                    <a:cs typeface="微软雅黑" pitchFamily="34" charset="-120"/>
                  </a:rPr>
                  <a:t>(  A = P \times (1 + r)^n  )</a:t>
                </a:r>
                <a:endParaRPr lang="en-US" sz="1600" dirty="0"/>
              </a:p>
            </p:txBody>
          </p:sp>
        </mc:Fallback>
      </mc:AlternateContent>
      <p:sp>
        <p:nvSpPr>
          <p:cNvPr id="7" name="Shape 4"/>
          <p:cNvSpPr/>
          <p:nvPr/>
        </p:nvSpPr>
        <p:spPr>
          <a:xfrm>
            <a:off x="254000" y="3144143"/>
            <a:ext cx="11684000" cy="2146300"/>
          </a:xfrm>
          <a:custGeom>
            <a:avLst/>
            <a:gdLst/>
            <a:ahLst/>
            <a:cxnLst/>
            <a:rect l="l" t="t" r="r" b="b"/>
            <a:pathLst>
              <a:path w="11684000" h="2146300">
                <a:moveTo>
                  <a:pt x="101606" y="0"/>
                </a:moveTo>
                <a:lnTo>
                  <a:pt x="11582394" y="0"/>
                </a:lnTo>
                <a:cubicBezTo>
                  <a:pt x="11638510" y="0"/>
                  <a:pt x="11684000" y="45490"/>
                  <a:pt x="11684000" y="101606"/>
                </a:cubicBezTo>
                <a:lnTo>
                  <a:pt x="11684000" y="2044694"/>
                </a:lnTo>
                <a:cubicBezTo>
                  <a:pt x="11684000" y="2100810"/>
                  <a:pt x="11638510" y="2146300"/>
                  <a:pt x="11582394" y="2146300"/>
                </a:cubicBezTo>
                <a:lnTo>
                  <a:pt x="101606" y="2146300"/>
                </a:lnTo>
                <a:cubicBezTo>
                  <a:pt x="45490" y="2146300"/>
                  <a:pt x="0" y="2100810"/>
                  <a:pt x="0" y="2044694"/>
                </a:cubicBezTo>
                <a:lnTo>
                  <a:pt x="0" y="101606"/>
                </a:lnTo>
                <a:cubicBezTo>
                  <a:pt x="0" y="45528"/>
                  <a:pt x="45528" y="0"/>
                  <a:pt x="101606" y="0"/>
                </a:cubicBezTo>
                <a:close/>
              </a:path>
            </a:pathLst>
          </a:custGeom>
          <a:solidFill>
            <a:srgbClr val="76D9DB">
              <a:alpha val="12549"/>
            </a:srgbClr>
          </a:solidFill>
          <a:ln/>
        </p:spPr>
      </p:sp>
      <p:sp>
        <p:nvSpPr>
          <p:cNvPr id="8" name="Text 5"/>
          <p:cNvSpPr/>
          <p:nvPr/>
        </p:nvSpPr>
        <p:spPr>
          <a:xfrm>
            <a:off x="457200" y="3347343"/>
            <a:ext cx="11404600" cy="355600"/>
          </a:xfrm>
          <a:prstGeom prst="rect">
            <a:avLst/>
          </a:prstGeom>
          <a:noFill/>
          <a:ln/>
        </p:spPr>
        <p:txBody>
          <a:bodyPr wrap="square" lIns="0" tIns="0" rIns="0" bIns="0" rtlCol="0" anchor="ctr"/>
          <a:lstStyle/>
          <a:p>
            <a:pPr>
              <a:lnSpc>
                <a:spcPct val="120000"/>
              </a:lnSpc>
            </a:pPr>
            <a:r>
              <a:rPr lang="en-US" sz="2000" b="1" dirty="0">
                <a:solidFill>
                  <a:srgbClr val="282828"/>
                </a:solidFill>
                <a:latin typeface="Noto Sans SC" pitchFamily="34" charset="0"/>
                <a:ea typeface="Noto Sans SC" pitchFamily="34" charset="-122"/>
                <a:cs typeface="Noto Sans SC" pitchFamily="34" charset="-120"/>
              </a:rPr>
              <a:t>2. Gửi định kỳ hàng tháng:</a:t>
            </a:r>
            <a:endParaRPr lang="en-US" sz="1600" dirty="0"/>
          </a:p>
        </p:txBody>
      </p:sp>
      <mc:AlternateContent xmlns:mc="http://schemas.openxmlformats.org/markup-compatibility/2006" xmlns:a14="http://schemas.microsoft.com/office/drawing/2010/main">
        <mc:Choice Requires="a14">
          <p:sp>
            <p:nvSpPr>
              <p:cNvPr id="9" name="Text 6"/>
              <p:cNvSpPr/>
              <p:nvPr/>
            </p:nvSpPr>
            <p:spPr>
              <a:xfrm>
                <a:off x="381000" y="4007743"/>
                <a:ext cx="11430000" cy="774700"/>
              </a:xfrm>
              <a:prstGeom prst="rect">
                <a:avLst/>
              </a:prstGeom>
              <a:noFill/>
              <a:ln/>
            </p:spPr>
            <p:txBody>
              <a:bodyPr wrap="square" lIns="0" tIns="0" rIns="0" bIns="0" rtlCol="0" anchor="ctr"/>
              <a:lstStyle/>
              <a:p>
                <a:pPr algn="ctr">
                  <a:lnSpc>
                    <a:spcPct val="110000"/>
                  </a:lnSpc>
                </a:pPr>
                <a14:m>
                  <m:oMathPara xmlns:m="http://schemas.openxmlformats.org/officeDocument/2006/math">
                    <m:oMathParaPr>
                      <m:jc m:val="center"/>
                    </m:oMathParaPr>
                    <m:oMath xmlns:m="http://schemas.openxmlformats.org/officeDocument/2006/math">
                      <m:r>
                        <a:rPr lang="en-US" sz="2400" i="1" dirty="0">
                          <a:solidFill>
                            <a:srgbClr val="282828"/>
                          </a:solidFill>
                          <a:latin typeface="Cambria Math" panose="02040503050406030204" pitchFamily="18" charset="0"/>
                        </a:rPr>
                        <m:t>𝐴</m:t>
                      </m:r>
                      <m:r>
                        <a:rPr lang="en-US" sz="2400" dirty="0">
                          <a:solidFill>
                            <a:srgbClr val="282828"/>
                          </a:solidFill>
                          <a:latin typeface="Cambria Math" panose="02040503050406030204" pitchFamily="18" charset="0"/>
                        </a:rPr>
                        <m:t>=</m:t>
                      </m:r>
                      <m:r>
                        <a:rPr lang="en-US" sz="2400" i="1" dirty="0">
                          <a:solidFill>
                            <a:srgbClr val="282828"/>
                          </a:solidFill>
                          <a:latin typeface="Cambria Math" panose="02040503050406030204" pitchFamily="18" charset="0"/>
                        </a:rPr>
                        <m:t>𝑃</m:t>
                      </m:r>
                      <m:r>
                        <a:rPr lang="en-US" sz="2400" dirty="0">
                          <a:solidFill>
                            <a:srgbClr val="282828"/>
                          </a:solidFill>
                          <a:latin typeface="Cambria Math" panose="02040503050406030204" pitchFamily="18" charset="0"/>
                        </a:rPr>
                        <m:t>×</m:t>
                      </m:r>
                      <m:f>
                        <m:fPr>
                          <m:ctrlPr>
                            <a:rPr lang="en-US" sz="2400" i="1" dirty="0">
                              <a:solidFill>
                                <a:srgbClr val="282828"/>
                              </a:solidFill>
                              <a:latin typeface="Cambria Math" panose="02040503050406030204" pitchFamily="18" charset="0"/>
                            </a:rPr>
                          </m:ctrlPr>
                        </m:fPr>
                        <m:num>
                          <m:r>
                            <a:rPr lang="en-US" sz="1700" dirty="0">
                              <a:solidFill>
                                <a:srgbClr val="282828"/>
                              </a:solidFill>
                              <a:latin typeface="Cambria Math" panose="02040503050406030204" pitchFamily="18" charset="0"/>
                            </a:rPr>
                            <m:t>[(1+</m:t>
                          </m:r>
                          <m:r>
                            <a:rPr lang="en-US" sz="1700" i="1" dirty="0">
                              <a:solidFill>
                                <a:srgbClr val="282828"/>
                              </a:solidFill>
                              <a:latin typeface="Cambria Math" panose="02040503050406030204" pitchFamily="18" charset="0"/>
                            </a:rPr>
                            <m:t>𝑟</m:t>
                          </m:r>
                          <m:sSup>
                            <m:sSupPr>
                              <m:ctrlPr>
                                <a:rPr lang="en-US" sz="1200" i="1" dirty="0">
                                  <a:solidFill>
                                    <a:srgbClr val="282828"/>
                                  </a:solidFill>
                                  <a:latin typeface="Cambria Math" panose="02040503050406030204" pitchFamily="18" charset="0"/>
                                </a:rPr>
                              </m:ctrlPr>
                            </m:sSupPr>
                            <m:e>
                              <m:r>
                                <a:rPr lang="en-US" sz="1200" dirty="0">
                                  <a:solidFill>
                                    <a:srgbClr val="282828"/>
                                  </a:solidFill>
                                  <a:latin typeface="Cambria Math" panose="02040503050406030204" pitchFamily="18" charset="0"/>
                                </a:rPr>
                                <m:t>)</m:t>
                              </m:r>
                            </m:e>
                            <m:sup>
                              <m:r>
                                <a:rPr lang="en-US" sz="1200" i="1" dirty="0">
                                  <a:solidFill>
                                    <a:srgbClr val="282828"/>
                                  </a:solidFill>
                                  <a:latin typeface="Cambria Math" panose="02040503050406030204" pitchFamily="18" charset="0"/>
                                </a:rPr>
                                <m:t>𝑛</m:t>
                              </m:r>
                            </m:sup>
                          </m:sSup>
                          <m:r>
                            <a:rPr lang="en-US" sz="1700" dirty="0">
                              <a:solidFill>
                                <a:srgbClr val="282828"/>
                              </a:solidFill>
                              <a:latin typeface="Cambria Math" panose="02040503050406030204" pitchFamily="18" charset="0"/>
                            </a:rPr>
                            <m:t>−1]</m:t>
                          </m:r>
                        </m:num>
                        <m:den>
                          <m:r>
                            <a:rPr lang="en-US" sz="1700" i="1" dirty="0">
                              <a:solidFill>
                                <a:srgbClr val="282828"/>
                              </a:solidFill>
                              <a:latin typeface="Cambria Math" panose="02040503050406030204" pitchFamily="18" charset="0"/>
                            </a:rPr>
                            <m:t>𝑟</m:t>
                          </m:r>
                        </m:den>
                      </m:f>
                    </m:oMath>
                  </m:oMathPara>
                </a14:m>
                <a:endParaRPr lang="en-US" sz="1600" dirty="0"/>
              </a:p>
            </p:txBody>
          </p:sp>
        </mc:Choice>
        <mc:Fallback xmlns="">
          <p:sp>
            <p:nvSpPr>
              <p:cNvPr id="9" name="Text 6"/>
              <p:cNvSpPr/>
              <p:nvPr/>
            </p:nvSpPr>
            <p:spPr>
              <a:xfrm>
                <a:off x="381000" y="4007743"/>
                <a:ext cx="11430000" cy="774700"/>
              </a:xfrm>
              <a:prstGeom prst="rect">
                <a:avLst/>
              </a:prstGeom>
              <a:noFill/>
              <a:ln/>
            </p:spPr>
            <p:txBody>
              <a:bodyPr wrap="square" lIns="0" tIns="0" rIns="0" bIns="0" rtlCol="0" anchor="ctr"/>
              <a:lstStyle/>
              <a:p>
                <a:pPr algn="ctr">
                  <a:lnSpc>
                    <a:spcPct val="110000"/>
                  </a:lnSpc>
                </a:pPr>
                <a:r>
                  <a:rPr lang="en-US" sz="2400" dirty="0">
                    <a:solidFill>
                      <a:srgbClr val="282828"/>
                    </a:solidFill>
                    <a:latin typeface="微软雅黑" pitchFamily="34" charset="0"/>
                    <a:ea typeface="微软雅黑" pitchFamily="34" charset="-122"/>
                    <a:cs typeface="微软雅黑" pitchFamily="34" charset="-120"/>
                  </a:rPr>
                  <a:t>(  A = P \times \frac{[(1+r)^n - 1]}{r}  )</a:t>
                </a:r>
                <a:endParaRPr lang="en-US" sz="1600" dirty="0"/>
              </a:p>
            </p:txBody>
          </p:sp>
        </mc:Fallback>
      </mc:AlternateContent>
      <p:sp>
        <p:nvSpPr>
          <p:cNvPr id="10" name="Shape 7"/>
          <p:cNvSpPr/>
          <p:nvPr/>
        </p:nvSpPr>
        <p:spPr>
          <a:xfrm>
            <a:off x="254000" y="5496719"/>
            <a:ext cx="11684000" cy="812800"/>
          </a:xfrm>
          <a:custGeom>
            <a:avLst/>
            <a:gdLst/>
            <a:ahLst/>
            <a:cxnLst/>
            <a:rect l="l" t="t" r="r" b="b"/>
            <a:pathLst>
              <a:path w="11684000" h="812800">
                <a:moveTo>
                  <a:pt x="101600" y="0"/>
                </a:moveTo>
                <a:lnTo>
                  <a:pt x="11582400" y="0"/>
                </a:lnTo>
                <a:cubicBezTo>
                  <a:pt x="11638475" y="0"/>
                  <a:pt x="11684000" y="45525"/>
                  <a:pt x="11684000" y="101600"/>
                </a:cubicBezTo>
                <a:lnTo>
                  <a:pt x="11684000" y="711200"/>
                </a:lnTo>
                <a:cubicBezTo>
                  <a:pt x="11684000" y="767275"/>
                  <a:pt x="11638475" y="812800"/>
                  <a:pt x="11582400" y="812800"/>
                </a:cubicBezTo>
                <a:lnTo>
                  <a:pt x="101600" y="812800"/>
                </a:lnTo>
                <a:cubicBezTo>
                  <a:pt x="45525" y="812800"/>
                  <a:pt x="0" y="767275"/>
                  <a:pt x="0" y="711200"/>
                </a:cubicBezTo>
                <a:lnTo>
                  <a:pt x="0" y="101600"/>
                </a:lnTo>
                <a:cubicBezTo>
                  <a:pt x="0" y="45525"/>
                  <a:pt x="45525" y="0"/>
                  <a:pt x="101600" y="0"/>
                </a:cubicBezTo>
                <a:close/>
              </a:path>
            </a:pathLst>
          </a:custGeom>
          <a:solidFill>
            <a:srgbClr val="21B5B8">
              <a:alpha val="6275"/>
            </a:srgbClr>
          </a:solidFill>
          <a:ln/>
        </p:spPr>
      </p:sp>
      <p:sp>
        <p:nvSpPr>
          <p:cNvPr id="11" name="Text 8"/>
          <p:cNvSpPr/>
          <p:nvPr/>
        </p:nvSpPr>
        <p:spPr>
          <a:xfrm>
            <a:off x="406400" y="5649119"/>
            <a:ext cx="11468100" cy="254000"/>
          </a:xfrm>
          <a:prstGeom prst="rect">
            <a:avLst/>
          </a:prstGeom>
          <a:noFill/>
          <a:ln/>
        </p:spPr>
        <p:txBody>
          <a:bodyPr wrap="square" lIns="0" tIns="0" rIns="0" bIns="0" rtlCol="0" anchor="ctr"/>
          <a:lstStyle/>
          <a:p>
            <a:pPr>
              <a:lnSpc>
                <a:spcPct val="120000"/>
              </a:lnSpc>
            </a:pPr>
            <a:r>
              <a:rPr lang="en-US" sz="1400" b="1" dirty="0">
                <a:solidFill>
                  <a:srgbClr val="282828"/>
                </a:solidFill>
                <a:latin typeface="MiSans" pitchFamily="34" charset="0"/>
                <a:ea typeface="MiSans" pitchFamily="34" charset="-122"/>
                <a:cs typeface="MiSans" pitchFamily="34" charset="-120"/>
              </a:rPr>
              <a:t>A:</a:t>
            </a:r>
            <a:r>
              <a:rPr lang="en-US" sz="1400" dirty="0">
                <a:solidFill>
                  <a:srgbClr val="282828"/>
                </a:solidFill>
                <a:latin typeface="MiSans" pitchFamily="34" charset="0"/>
                <a:ea typeface="MiSans" pitchFamily="34" charset="-122"/>
                <a:cs typeface="MiSans" pitchFamily="34" charset="-120"/>
              </a:rPr>
              <a:t> Số tiền nhận được sau n kỳ | </a:t>
            </a:r>
            <a:r>
              <a:rPr lang="en-US" sz="1400" b="1" dirty="0">
                <a:solidFill>
                  <a:srgbClr val="282828"/>
                </a:solidFill>
                <a:latin typeface="MiSans" pitchFamily="34" charset="0"/>
                <a:ea typeface="MiSans" pitchFamily="34" charset="-122"/>
                <a:cs typeface="MiSans" pitchFamily="34" charset="-120"/>
              </a:rPr>
              <a:t>P:</a:t>
            </a:r>
            <a:r>
              <a:rPr lang="en-US" sz="1400" dirty="0">
                <a:solidFill>
                  <a:srgbClr val="282828"/>
                </a:solidFill>
                <a:latin typeface="MiSans" pitchFamily="34" charset="0"/>
                <a:ea typeface="MiSans" pitchFamily="34" charset="-122"/>
                <a:cs typeface="MiSans" pitchFamily="34" charset="-120"/>
              </a:rPr>
              <a:t> Tiền gốc / Tiền gửi mỗi kỳ</a:t>
            </a:r>
            <a:endParaRPr lang="en-US" sz="1600" dirty="0"/>
          </a:p>
        </p:txBody>
      </p:sp>
      <p:sp>
        <p:nvSpPr>
          <p:cNvPr id="12" name="Text 9"/>
          <p:cNvSpPr/>
          <p:nvPr/>
        </p:nvSpPr>
        <p:spPr>
          <a:xfrm>
            <a:off x="406400" y="5903119"/>
            <a:ext cx="11468100" cy="254000"/>
          </a:xfrm>
          <a:prstGeom prst="rect">
            <a:avLst/>
          </a:prstGeom>
          <a:noFill/>
          <a:ln/>
        </p:spPr>
        <p:txBody>
          <a:bodyPr wrap="square" lIns="0" tIns="0" rIns="0" bIns="0" rtlCol="0" anchor="ctr"/>
          <a:lstStyle/>
          <a:p>
            <a:pPr>
              <a:lnSpc>
                <a:spcPct val="120000"/>
              </a:lnSpc>
            </a:pPr>
            <a:r>
              <a:rPr lang="en-US" sz="1400" b="1" dirty="0">
                <a:solidFill>
                  <a:srgbClr val="282828"/>
                </a:solidFill>
                <a:latin typeface="MiSans" pitchFamily="34" charset="0"/>
                <a:ea typeface="MiSans" pitchFamily="34" charset="-122"/>
                <a:cs typeface="MiSans" pitchFamily="34" charset="-120"/>
              </a:rPr>
              <a:t>r:</a:t>
            </a:r>
            <a:r>
              <a:rPr lang="en-US" sz="1400" dirty="0">
                <a:solidFill>
                  <a:srgbClr val="282828"/>
                </a:solidFill>
                <a:latin typeface="MiSans" pitchFamily="34" charset="0"/>
                <a:ea typeface="MiSans" pitchFamily="34" charset="-122"/>
                <a:cs typeface="MiSans" pitchFamily="34" charset="-120"/>
              </a:rPr>
              <a:t> Lãi suất theo kỳ (tháng) | </a:t>
            </a:r>
            <a:r>
              <a:rPr lang="en-US" sz="1400" b="1" dirty="0">
                <a:solidFill>
                  <a:srgbClr val="282828"/>
                </a:solidFill>
                <a:latin typeface="MiSans" pitchFamily="34" charset="0"/>
                <a:ea typeface="MiSans" pitchFamily="34" charset="-122"/>
                <a:cs typeface="MiSans" pitchFamily="34" charset="-120"/>
              </a:rPr>
              <a:t>n:</a:t>
            </a:r>
            <a:r>
              <a:rPr lang="en-US" sz="1400" dirty="0">
                <a:solidFill>
                  <a:srgbClr val="282828"/>
                </a:solidFill>
                <a:latin typeface="MiSans" pitchFamily="34" charset="0"/>
                <a:ea typeface="MiSans" pitchFamily="34" charset="-122"/>
                <a:cs typeface="MiSans" pitchFamily="34" charset="-120"/>
              </a:rPr>
              <a:t> Số kỳ tính lãi</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254000" y="2082800"/>
            <a:ext cx="5829300" cy="457200"/>
          </a:xfrm>
          <a:prstGeom prst="rect">
            <a:avLst/>
          </a:prstGeom>
          <a:noFill/>
          <a:ln/>
        </p:spPr>
        <p:txBody>
          <a:bodyPr wrap="square" lIns="0" tIns="0" rIns="0" bIns="0" rtlCol="0" anchor="ctr"/>
          <a:lstStyle/>
          <a:p>
            <a:pPr>
              <a:lnSpc>
                <a:spcPct val="100000"/>
              </a:lnSpc>
            </a:pPr>
            <a:r>
              <a:rPr lang="en-US" sz="3000" b="1" dirty="0">
                <a:solidFill>
                  <a:srgbClr val="21B5B8"/>
                </a:solidFill>
                <a:latin typeface="Noto Sans SC" pitchFamily="34" charset="0"/>
                <a:ea typeface="Noto Sans SC" pitchFamily="34" charset="-122"/>
                <a:cs typeface="Noto Sans SC" pitchFamily="34" charset="-120"/>
              </a:rPr>
              <a:t>VÍ DỤ: TÍNH TOÁN CHO NAM</a:t>
            </a:r>
            <a:endParaRPr lang="en-US" sz="1600" dirty="0"/>
          </a:p>
        </p:txBody>
      </p:sp>
      <p:sp>
        <p:nvSpPr>
          <p:cNvPr id="4" name="Text 1"/>
          <p:cNvSpPr/>
          <p:nvPr/>
        </p:nvSpPr>
        <p:spPr>
          <a:xfrm>
            <a:off x="254000" y="2743200"/>
            <a:ext cx="5765800" cy="355600"/>
          </a:xfrm>
          <a:prstGeom prst="rect">
            <a:avLst/>
          </a:prstGeom>
          <a:noFill/>
          <a:ln/>
        </p:spPr>
        <p:txBody>
          <a:bodyPr wrap="square" lIns="0" tIns="0" rIns="0" bIns="0" rtlCol="0" anchor="ctr"/>
          <a:lstStyle/>
          <a:p>
            <a:pPr>
              <a:lnSpc>
                <a:spcPct val="120000"/>
              </a:lnSpc>
            </a:pPr>
            <a:r>
              <a:rPr lang="en-US" sz="2000" b="1" dirty="0">
                <a:solidFill>
                  <a:srgbClr val="4AC4C6"/>
                </a:solidFill>
                <a:latin typeface="Noto Sans SC" pitchFamily="34" charset="0"/>
                <a:ea typeface="Noto Sans SC" pitchFamily="34" charset="-122"/>
                <a:cs typeface="Noto Sans SC" pitchFamily="34" charset="-120"/>
              </a:rPr>
              <a:t>Tham số đầu vào:</a:t>
            </a:r>
            <a:endParaRPr lang="en-US" sz="1600" dirty="0"/>
          </a:p>
        </p:txBody>
      </p:sp>
      <p:sp>
        <p:nvSpPr>
          <p:cNvPr id="5" name="Text 2"/>
          <p:cNvSpPr/>
          <p:nvPr/>
        </p:nvSpPr>
        <p:spPr>
          <a:xfrm>
            <a:off x="254000" y="3251200"/>
            <a:ext cx="5740400" cy="1524000"/>
          </a:xfrm>
          <a:prstGeom prst="rect">
            <a:avLst/>
          </a:prstGeom>
          <a:noFill/>
          <a:ln/>
        </p:spPr>
        <p:txBody>
          <a:bodyPr wrap="square" lIns="0" tIns="0" rIns="0" bIns="0" rtlCol="0" anchor="ctr"/>
          <a:lstStyle/>
          <a:p>
            <a:pPr marL="254000" indent="-254000">
              <a:lnSpc>
                <a:spcPct val="130000"/>
              </a:lnSpc>
              <a:spcBef>
                <a:spcPts val="10"/>
              </a:spcBef>
              <a:buSzPct val="100000"/>
              <a:buChar char="•"/>
            </a:pPr>
            <a:r>
              <a:rPr lang="en-US" sz="1600" dirty="0">
                <a:solidFill>
                  <a:srgbClr val="282828"/>
                </a:solidFill>
                <a:latin typeface="MiSans" pitchFamily="34" charset="0"/>
                <a:ea typeface="MiSans" pitchFamily="34" charset="-122"/>
                <a:cs typeface="MiSans" pitchFamily="34" charset="-120"/>
              </a:rPr>
              <a:t>Số tiền hiện có: </a:t>
            </a:r>
            <a:r>
              <a:rPr lang="en-US" sz="1600" b="1" dirty="0">
                <a:solidFill>
                  <a:srgbClr val="282828"/>
                </a:solidFill>
                <a:latin typeface="MiSans" pitchFamily="34" charset="0"/>
                <a:ea typeface="MiSans" pitchFamily="34" charset="-122"/>
                <a:cs typeface="MiSans" pitchFamily="34" charset="-120"/>
              </a:rPr>
              <a:t>5.000.000 VNĐ</a:t>
            </a:r>
            <a:endParaRPr lang="en-US" sz="1600" dirty="0"/>
          </a:p>
          <a:p>
            <a:pPr marL="254000" indent="-254000">
              <a:lnSpc>
                <a:spcPct val="130000"/>
              </a:lnSpc>
              <a:spcBef>
                <a:spcPts val="10"/>
              </a:spcBef>
              <a:buSzPct val="100000"/>
              <a:buChar char="•"/>
            </a:pPr>
            <a:r>
              <a:rPr lang="en-US" sz="1600" dirty="0">
                <a:solidFill>
                  <a:srgbClr val="282828"/>
                </a:solidFill>
                <a:latin typeface="MiSans" pitchFamily="34" charset="0"/>
                <a:ea typeface="MiSans" pitchFamily="34" charset="-122"/>
                <a:cs typeface="MiSans" pitchFamily="34" charset="-120"/>
              </a:rPr>
              <a:t>Tiết kiệm hàng tháng: </a:t>
            </a:r>
            <a:r>
              <a:rPr lang="en-US" sz="1600" b="1" dirty="0">
                <a:solidFill>
                  <a:srgbClr val="282828"/>
                </a:solidFill>
                <a:latin typeface="MiSans" pitchFamily="34" charset="0"/>
                <a:ea typeface="MiSans" pitchFamily="34" charset="-122"/>
                <a:cs typeface="MiSans" pitchFamily="34" charset="-120"/>
              </a:rPr>
              <a:t>400.000 VNĐ</a:t>
            </a:r>
            <a:endParaRPr lang="en-US" sz="1600" dirty="0"/>
          </a:p>
          <a:p>
            <a:pPr marL="254000" indent="-254000">
              <a:lnSpc>
                <a:spcPct val="130000"/>
              </a:lnSpc>
              <a:spcBef>
                <a:spcPts val="10"/>
              </a:spcBef>
              <a:buSzPct val="100000"/>
              <a:buChar char="•"/>
            </a:pPr>
            <a:r>
              <a:rPr lang="en-US" sz="1600" dirty="0">
                <a:solidFill>
                  <a:srgbClr val="282828"/>
                </a:solidFill>
                <a:latin typeface="MiSans" pitchFamily="34" charset="0"/>
                <a:ea typeface="MiSans" pitchFamily="34" charset="-122"/>
                <a:cs typeface="MiSans" pitchFamily="34" charset="-120"/>
              </a:rPr>
              <a:t>Lãi suất: </a:t>
            </a:r>
            <a:r>
              <a:rPr lang="en-US" sz="1600" b="1" dirty="0">
                <a:solidFill>
                  <a:srgbClr val="282828"/>
                </a:solidFill>
                <a:latin typeface="MiSans" pitchFamily="34" charset="0"/>
                <a:ea typeface="MiSans" pitchFamily="34" charset="-122"/>
                <a:cs typeface="MiSans" pitchFamily="34" charset="-120"/>
              </a:rPr>
              <a:t>7%/năm</a:t>
            </a:r>
            <a:r>
              <a:rPr lang="en-US" sz="1600" dirty="0">
                <a:solidFill>
                  <a:srgbClr val="282828"/>
                </a:solidFill>
                <a:latin typeface="MiSans" pitchFamily="34" charset="0"/>
                <a:ea typeface="MiSans" pitchFamily="34" charset="-122"/>
                <a:cs typeface="MiSans" pitchFamily="34" charset="-120"/>
              </a:rPr>
              <a:t> (0,583%/tháng)</a:t>
            </a:r>
            <a:endParaRPr lang="en-US" sz="1600" dirty="0"/>
          </a:p>
          <a:p>
            <a:pPr marL="254000" indent="-254000">
              <a:lnSpc>
                <a:spcPct val="130000"/>
              </a:lnSpc>
              <a:spcBef>
                <a:spcPts val="10"/>
              </a:spcBef>
              <a:buSzPct val="100000"/>
              <a:buChar char="•"/>
            </a:pPr>
            <a:r>
              <a:rPr lang="en-US" sz="1600" dirty="0">
                <a:solidFill>
                  <a:srgbClr val="282828"/>
                </a:solidFill>
                <a:latin typeface="MiSans" pitchFamily="34" charset="0"/>
                <a:ea typeface="MiSans" pitchFamily="34" charset="-122"/>
                <a:cs typeface="MiSans" pitchFamily="34" charset="-120"/>
              </a:rPr>
              <a:t>Thời gian: </a:t>
            </a:r>
            <a:r>
              <a:rPr lang="en-US" sz="1600" b="1" dirty="0">
                <a:solidFill>
                  <a:srgbClr val="282828"/>
                </a:solidFill>
                <a:latin typeface="MiSans" pitchFamily="34" charset="0"/>
                <a:ea typeface="MiSans" pitchFamily="34" charset="-122"/>
                <a:cs typeface="MiSans" pitchFamily="34" charset="-120"/>
              </a:rPr>
              <a:t>24 tháng</a:t>
            </a:r>
            <a:endParaRPr lang="en-US" sz="1600" dirty="0"/>
          </a:p>
        </p:txBody>
      </p:sp>
      <p:sp>
        <p:nvSpPr>
          <p:cNvPr id="6" name="Shape 3"/>
          <p:cNvSpPr/>
          <p:nvPr/>
        </p:nvSpPr>
        <p:spPr>
          <a:xfrm>
            <a:off x="6096000" y="2051050"/>
            <a:ext cx="0" cy="2755900"/>
          </a:xfrm>
          <a:prstGeom prst="line">
            <a:avLst/>
          </a:prstGeom>
          <a:noFill/>
          <a:ln w="50800">
            <a:solidFill>
              <a:srgbClr val="21B5B8"/>
            </a:solidFill>
            <a:prstDash val="solid"/>
            <a:headEnd type="none"/>
            <a:tailEnd type="none"/>
          </a:ln>
        </p:spPr>
      </p:sp>
      <p:sp>
        <p:nvSpPr>
          <p:cNvPr id="7" name="Text 4"/>
          <p:cNvSpPr/>
          <p:nvPr/>
        </p:nvSpPr>
        <p:spPr>
          <a:xfrm>
            <a:off x="6286500" y="2051050"/>
            <a:ext cx="5715000" cy="355600"/>
          </a:xfrm>
          <a:prstGeom prst="rect">
            <a:avLst/>
          </a:prstGeom>
          <a:noFill/>
          <a:ln/>
        </p:spPr>
        <p:txBody>
          <a:bodyPr wrap="square" lIns="0" tIns="0" rIns="0" bIns="0" rtlCol="0" anchor="ctr"/>
          <a:lstStyle/>
          <a:p>
            <a:pPr algn="ctr">
              <a:lnSpc>
                <a:spcPct val="120000"/>
              </a:lnSpc>
            </a:pPr>
            <a:r>
              <a:rPr lang="en-US" sz="2000" b="1" dirty="0">
                <a:solidFill>
                  <a:srgbClr val="21B5B8"/>
                </a:solidFill>
                <a:latin typeface="Noto Sans SC" pitchFamily="34" charset="0"/>
                <a:ea typeface="Noto Sans SC" pitchFamily="34" charset="-122"/>
                <a:cs typeface="Noto Sans SC" pitchFamily="34" charset="-120"/>
              </a:rPr>
              <a:t>💡 Kết quả sau 24 tháng:</a:t>
            </a:r>
            <a:endParaRPr lang="en-US" sz="1600" dirty="0"/>
          </a:p>
        </p:txBody>
      </p:sp>
      <p:sp>
        <p:nvSpPr>
          <p:cNvPr id="8" name="Text 5"/>
          <p:cNvSpPr/>
          <p:nvPr/>
        </p:nvSpPr>
        <p:spPr>
          <a:xfrm>
            <a:off x="6350000" y="2559050"/>
            <a:ext cx="5702300" cy="355600"/>
          </a:xfrm>
          <a:prstGeom prst="rect">
            <a:avLst/>
          </a:prstGeom>
          <a:noFill/>
          <a:ln/>
        </p:spPr>
        <p:txBody>
          <a:bodyPr wrap="square" lIns="0" tIns="0" rIns="0" bIns="0" rtlCol="0" anchor="ctr"/>
          <a:lstStyle/>
          <a:p>
            <a:pPr>
              <a:lnSpc>
                <a:spcPct val="130000"/>
              </a:lnSpc>
            </a:pPr>
            <a:r>
              <a:rPr lang="en-US" sz="1800" dirty="0">
                <a:solidFill>
                  <a:srgbClr val="282828"/>
                </a:solidFill>
                <a:latin typeface="MiSans" pitchFamily="34" charset="0"/>
                <a:ea typeface="MiSans" pitchFamily="34" charset="-122"/>
                <a:cs typeface="MiSans" pitchFamily="34" charset="-120"/>
              </a:rPr>
              <a:t>Tổng tiền: </a:t>
            </a:r>
            <a:r>
              <a:rPr lang="en-US" sz="1800" b="1" dirty="0">
                <a:solidFill>
                  <a:srgbClr val="282828"/>
                </a:solidFill>
                <a:latin typeface="MiSans" pitchFamily="34" charset="0"/>
                <a:ea typeface="MiSans" pitchFamily="34" charset="-122"/>
                <a:cs typeface="MiSans" pitchFamily="34" charset="-120"/>
              </a:rPr>
              <a:t>16.049.047 VNĐ</a:t>
            </a:r>
            <a:endParaRPr lang="en-US" sz="1600" dirty="0"/>
          </a:p>
        </p:txBody>
      </p:sp>
      <p:sp>
        <p:nvSpPr>
          <p:cNvPr id="9" name="Text 6"/>
          <p:cNvSpPr/>
          <p:nvPr/>
        </p:nvSpPr>
        <p:spPr>
          <a:xfrm>
            <a:off x="6350000" y="3067050"/>
            <a:ext cx="5702300" cy="355600"/>
          </a:xfrm>
          <a:prstGeom prst="rect">
            <a:avLst/>
          </a:prstGeom>
          <a:noFill/>
          <a:ln/>
        </p:spPr>
        <p:txBody>
          <a:bodyPr wrap="square" lIns="0" tIns="0" rIns="0" bIns="0" rtlCol="0" anchor="ctr"/>
          <a:lstStyle/>
          <a:p>
            <a:pPr>
              <a:lnSpc>
                <a:spcPct val="130000"/>
              </a:lnSpc>
            </a:pPr>
            <a:r>
              <a:rPr lang="en-US" sz="1800" dirty="0">
                <a:solidFill>
                  <a:srgbClr val="282828"/>
                </a:solidFill>
                <a:latin typeface="MiSans" pitchFamily="34" charset="0"/>
                <a:ea typeface="MiSans" pitchFamily="34" charset="-122"/>
                <a:cs typeface="MiSans" pitchFamily="34" charset="-120"/>
              </a:rPr>
              <a:t>Tiền gửi: </a:t>
            </a:r>
            <a:r>
              <a:rPr lang="en-US" sz="1800" b="1" dirty="0">
                <a:solidFill>
                  <a:srgbClr val="282828"/>
                </a:solidFill>
                <a:latin typeface="MiSans" pitchFamily="34" charset="0"/>
                <a:ea typeface="MiSans" pitchFamily="34" charset="-122"/>
                <a:cs typeface="MiSans" pitchFamily="34" charset="-120"/>
              </a:rPr>
              <a:t>14.600.000 VNĐ</a:t>
            </a:r>
            <a:endParaRPr lang="en-US" sz="1600" dirty="0"/>
          </a:p>
        </p:txBody>
      </p:sp>
      <p:sp>
        <p:nvSpPr>
          <p:cNvPr id="10" name="Text 7"/>
          <p:cNvSpPr/>
          <p:nvPr/>
        </p:nvSpPr>
        <p:spPr>
          <a:xfrm>
            <a:off x="6350000" y="3575050"/>
            <a:ext cx="5702300" cy="355600"/>
          </a:xfrm>
          <a:prstGeom prst="rect">
            <a:avLst/>
          </a:prstGeom>
          <a:noFill/>
          <a:ln/>
        </p:spPr>
        <p:txBody>
          <a:bodyPr wrap="square" lIns="0" tIns="0" rIns="0" bIns="0" rtlCol="0" anchor="ctr"/>
          <a:lstStyle/>
          <a:p>
            <a:pPr>
              <a:lnSpc>
                <a:spcPct val="130000"/>
              </a:lnSpc>
            </a:pPr>
            <a:r>
              <a:rPr lang="en-US" sz="1800" dirty="0">
                <a:solidFill>
                  <a:srgbClr val="282828"/>
                </a:solidFill>
                <a:latin typeface="MiSans" pitchFamily="34" charset="0"/>
                <a:ea typeface="MiSans" pitchFamily="34" charset="-122"/>
                <a:cs typeface="MiSans" pitchFamily="34" charset="-120"/>
              </a:rPr>
              <a:t>Tiền lãi: </a:t>
            </a:r>
            <a:r>
              <a:rPr lang="en-US" sz="1800" b="1" dirty="0">
                <a:solidFill>
                  <a:srgbClr val="282828"/>
                </a:solidFill>
                <a:latin typeface="MiSans" pitchFamily="34" charset="0"/>
                <a:ea typeface="MiSans" pitchFamily="34" charset="-122"/>
                <a:cs typeface="MiSans" pitchFamily="34" charset="-120"/>
              </a:rPr>
              <a:t>1.449.047 VNĐ</a:t>
            </a:r>
            <a:endParaRPr lang="en-US" sz="1600" dirty="0"/>
          </a:p>
        </p:txBody>
      </p:sp>
      <p:sp>
        <p:nvSpPr>
          <p:cNvPr id="11" name="Shape 8"/>
          <p:cNvSpPr/>
          <p:nvPr/>
        </p:nvSpPr>
        <p:spPr>
          <a:xfrm>
            <a:off x="6350000" y="4133850"/>
            <a:ext cx="5588000" cy="0"/>
          </a:xfrm>
          <a:prstGeom prst="line">
            <a:avLst/>
          </a:prstGeom>
          <a:noFill/>
          <a:ln w="12700">
            <a:solidFill>
              <a:srgbClr val="21B5B8"/>
            </a:solidFill>
            <a:prstDash val="solid"/>
            <a:headEnd type="none"/>
            <a:tailEnd type="none"/>
          </a:ln>
        </p:spPr>
      </p:sp>
      <p:sp>
        <p:nvSpPr>
          <p:cNvPr id="12" name="Text 9"/>
          <p:cNvSpPr/>
          <p:nvPr/>
        </p:nvSpPr>
        <p:spPr>
          <a:xfrm>
            <a:off x="6350000" y="4133850"/>
            <a:ext cx="5715000" cy="660400"/>
          </a:xfrm>
          <a:prstGeom prst="rect">
            <a:avLst/>
          </a:prstGeom>
          <a:noFill/>
          <a:ln/>
        </p:spPr>
        <p:txBody>
          <a:bodyPr wrap="square" lIns="0" tIns="101600" rIns="0" bIns="0" rtlCol="0" anchor="ctr"/>
          <a:lstStyle/>
          <a:p>
            <a:pPr>
              <a:lnSpc>
                <a:spcPct val="120000"/>
              </a:lnSpc>
            </a:pPr>
            <a:r>
              <a:rPr lang="en-US" sz="2000" dirty="0">
                <a:solidFill>
                  <a:srgbClr val="282828"/>
                </a:solidFill>
                <a:latin typeface="Noto Sans SC" pitchFamily="34" charset="0"/>
                <a:ea typeface="Noto Sans SC" pitchFamily="34" charset="-122"/>
                <a:cs typeface="Noto Sans SC" pitchFamily="34" charset="-120"/>
              </a:rPr>
              <a:t>Trạng thái: </a:t>
            </a:r>
            <a:r>
              <a:rPr lang="en-US" sz="2000" b="1" dirty="0">
                <a:solidFill>
                  <a:srgbClr val="21B5B8"/>
                </a:solidFill>
                <a:highlight>
                  <a:srgbClr val="21B5B8">
                    <a:alpha val="12500"/>
                  </a:srgbClr>
                </a:highlight>
                <a:latin typeface="Noto Sans SC" pitchFamily="34" charset="0"/>
                <a:ea typeface="Noto Sans SC" pitchFamily="34" charset="-122"/>
                <a:cs typeface="Noto Sans SC" pitchFamily="34" charset="-120"/>
              </a:rPr>
              <a:t>❌ CHƯA ĐẠT MỤC TIÊU</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pic>
        <p:nvPicPr>
          <p:cNvPr id="3" name="Image 1" descr="https://kimi-web-img.moonshot.cn/img/www.desirefx.com/506dd3907ee93536762345e17fe35da7d689793a.jpg"/>
          <p:cNvPicPr>
            <a:picLocks noChangeAspect="1"/>
          </p:cNvPicPr>
          <p:nvPr/>
        </p:nvPicPr>
        <p:blipFill>
          <a:blip r:embed="rId4"/>
          <a:srcRect t="40674" b="40674"/>
          <a:stretch/>
        </p:blipFill>
        <p:spPr>
          <a:xfrm>
            <a:off x="254000" y="889000"/>
            <a:ext cx="5842000" cy="5080000"/>
          </a:xfrm>
          <a:prstGeom prst="roundRect">
            <a:avLst>
              <a:gd name="adj" fmla="val 2000"/>
            </a:avLst>
          </a:prstGeom>
        </p:spPr>
      </p:pic>
      <p:sp>
        <p:nvSpPr>
          <p:cNvPr id="4" name="Text 0"/>
          <p:cNvSpPr/>
          <p:nvPr/>
        </p:nvSpPr>
        <p:spPr>
          <a:xfrm>
            <a:off x="6502400" y="1473200"/>
            <a:ext cx="5626100" cy="914400"/>
          </a:xfrm>
          <a:prstGeom prst="rect">
            <a:avLst/>
          </a:prstGeom>
          <a:noFill/>
          <a:ln/>
        </p:spPr>
        <p:txBody>
          <a:bodyPr wrap="square" lIns="0" tIns="0" rIns="0" bIns="0" rtlCol="0" anchor="ctr"/>
          <a:lstStyle/>
          <a:p>
            <a:pPr>
              <a:lnSpc>
                <a:spcPct val="100000"/>
              </a:lnSpc>
            </a:pPr>
            <a:r>
              <a:rPr lang="en-US" sz="3000" b="1" dirty="0">
                <a:solidFill>
                  <a:srgbClr val="21B5B8"/>
                </a:solidFill>
                <a:latin typeface="Noto Sans SC" pitchFamily="34" charset="0"/>
                <a:ea typeface="Noto Sans SC" pitchFamily="34" charset="-122"/>
                <a:cs typeface="Noto Sans SC" pitchFamily="34" charset="-120"/>
              </a:rPr>
              <a:t>CÔNG CỤ CÔNG NGHỆ: WEB APP</a:t>
            </a:r>
            <a:endParaRPr lang="en-US" sz="1600" dirty="0"/>
          </a:p>
        </p:txBody>
      </p:sp>
      <p:sp>
        <p:nvSpPr>
          <p:cNvPr id="5" name="Text 1"/>
          <p:cNvSpPr/>
          <p:nvPr/>
        </p:nvSpPr>
        <p:spPr>
          <a:xfrm>
            <a:off x="6502400" y="2590800"/>
            <a:ext cx="5562600" cy="355600"/>
          </a:xfrm>
          <a:prstGeom prst="rect">
            <a:avLst/>
          </a:prstGeom>
          <a:noFill/>
          <a:ln/>
        </p:spPr>
        <p:txBody>
          <a:bodyPr wrap="square" lIns="0" tIns="0" rIns="0" bIns="0" rtlCol="0" anchor="ctr"/>
          <a:lstStyle/>
          <a:p>
            <a:pPr>
              <a:lnSpc>
                <a:spcPct val="120000"/>
              </a:lnSpc>
            </a:pPr>
            <a:r>
              <a:rPr lang="en-US" sz="2000" b="1" dirty="0">
                <a:solidFill>
                  <a:srgbClr val="4AC4C6"/>
                </a:solidFill>
                <a:latin typeface="Noto Sans SC" pitchFamily="34" charset="0"/>
                <a:ea typeface="Noto Sans SC" pitchFamily="34" charset="-122"/>
                <a:cs typeface="Noto Sans SC" pitchFamily="34" charset="-120"/>
              </a:rPr>
              <a:t>Công cụ tư vấn tiết kiệm tương lai</a:t>
            </a:r>
            <a:endParaRPr lang="en-US" sz="1600" dirty="0"/>
          </a:p>
        </p:txBody>
      </p:sp>
      <p:sp>
        <p:nvSpPr>
          <p:cNvPr id="6" name="Text 2"/>
          <p:cNvSpPr/>
          <p:nvPr/>
        </p:nvSpPr>
        <p:spPr>
          <a:xfrm>
            <a:off x="6502400" y="3098800"/>
            <a:ext cx="5524500" cy="508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Ứng dụng chạy trực tiếp từ file HTML, không cần Internet, tương thích Quyết định 791.</a:t>
            </a:r>
            <a:endParaRPr lang="en-US" sz="1600" dirty="0"/>
          </a:p>
        </p:txBody>
      </p:sp>
      <p:sp>
        <p:nvSpPr>
          <p:cNvPr id="7" name="Text 3"/>
          <p:cNvSpPr/>
          <p:nvPr/>
        </p:nvSpPr>
        <p:spPr>
          <a:xfrm>
            <a:off x="6502400" y="3810000"/>
            <a:ext cx="5549900" cy="355600"/>
          </a:xfrm>
          <a:prstGeom prst="rect">
            <a:avLst/>
          </a:prstGeom>
          <a:noFill/>
          <a:ln/>
        </p:spPr>
        <p:txBody>
          <a:bodyPr wrap="square" lIns="0" tIns="0" rIns="0" bIns="0" rtlCol="0" anchor="ctr"/>
          <a:lstStyle/>
          <a:p>
            <a:pPr>
              <a:lnSpc>
                <a:spcPct val="130000"/>
              </a:lnSpc>
            </a:pPr>
            <a:r>
              <a:rPr lang="en-US" sz="1800" b="1" dirty="0">
                <a:solidFill>
                  <a:srgbClr val="282828"/>
                </a:solidFill>
                <a:latin typeface="MiSans" pitchFamily="34" charset="0"/>
                <a:ea typeface="MiSans" pitchFamily="34" charset="-122"/>
                <a:cs typeface="MiSans" pitchFamily="34" charset="-120"/>
              </a:rPr>
              <a:t>Cấu trúc 3 tab chính:</a:t>
            </a:r>
            <a:endParaRPr lang="en-US" sz="1600" dirty="0"/>
          </a:p>
        </p:txBody>
      </p:sp>
      <p:sp>
        <p:nvSpPr>
          <p:cNvPr id="8" name="Shape 4"/>
          <p:cNvSpPr/>
          <p:nvPr/>
        </p:nvSpPr>
        <p:spPr>
          <a:xfrm>
            <a:off x="6629400" y="4318000"/>
            <a:ext cx="152400" cy="203200"/>
          </a:xfrm>
          <a:custGeom>
            <a:avLst/>
            <a:gdLst/>
            <a:ahLst/>
            <a:cxnLst/>
            <a:rect l="l" t="t" r="r" b="b"/>
            <a:pathLst>
              <a:path w="152400" h="203200">
                <a:moveTo>
                  <a:pt x="25400" y="0"/>
                </a:moveTo>
                <a:cubicBezTo>
                  <a:pt x="11390" y="0"/>
                  <a:pt x="0" y="11390"/>
                  <a:pt x="0" y="25400"/>
                </a:cubicBezTo>
                <a:lnTo>
                  <a:pt x="0" y="177800"/>
                </a:lnTo>
                <a:cubicBezTo>
                  <a:pt x="0" y="191810"/>
                  <a:pt x="11390" y="203200"/>
                  <a:pt x="25400" y="203200"/>
                </a:cubicBezTo>
                <a:lnTo>
                  <a:pt x="127000" y="203200"/>
                </a:lnTo>
                <a:cubicBezTo>
                  <a:pt x="141010" y="203200"/>
                  <a:pt x="152400" y="191810"/>
                  <a:pt x="152400" y="177800"/>
                </a:cubicBezTo>
                <a:lnTo>
                  <a:pt x="152400" y="25400"/>
                </a:lnTo>
                <a:cubicBezTo>
                  <a:pt x="152400" y="11390"/>
                  <a:pt x="141010" y="0"/>
                  <a:pt x="127000" y="0"/>
                </a:cubicBezTo>
                <a:lnTo>
                  <a:pt x="25400" y="0"/>
                </a:lnTo>
                <a:close/>
                <a:moveTo>
                  <a:pt x="38100" y="25400"/>
                </a:moveTo>
                <a:lnTo>
                  <a:pt x="114300" y="25400"/>
                </a:lnTo>
                <a:cubicBezTo>
                  <a:pt x="121325" y="25400"/>
                  <a:pt x="127000" y="31075"/>
                  <a:pt x="127000" y="38100"/>
                </a:cubicBezTo>
                <a:lnTo>
                  <a:pt x="127000" y="50800"/>
                </a:lnTo>
                <a:cubicBezTo>
                  <a:pt x="127000" y="57825"/>
                  <a:pt x="121325" y="63500"/>
                  <a:pt x="114300" y="63500"/>
                </a:cubicBezTo>
                <a:lnTo>
                  <a:pt x="38100" y="63500"/>
                </a:lnTo>
                <a:cubicBezTo>
                  <a:pt x="31075" y="63500"/>
                  <a:pt x="25400" y="57825"/>
                  <a:pt x="25400" y="50800"/>
                </a:cubicBezTo>
                <a:lnTo>
                  <a:pt x="25400" y="38100"/>
                </a:lnTo>
                <a:cubicBezTo>
                  <a:pt x="25400" y="31075"/>
                  <a:pt x="31075" y="25400"/>
                  <a:pt x="38100" y="25400"/>
                </a:cubicBezTo>
                <a:close/>
                <a:moveTo>
                  <a:pt x="44450" y="92075"/>
                </a:moveTo>
                <a:cubicBezTo>
                  <a:pt x="44450" y="97332"/>
                  <a:pt x="40182" y="101600"/>
                  <a:pt x="34925" y="101600"/>
                </a:cubicBezTo>
                <a:cubicBezTo>
                  <a:pt x="29668" y="101600"/>
                  <a:pt x="25400" y="97332"/>
                  <a:pt x="25400" y="92075"/>
                </a:cubicBezTo>
                <a:cubicBezTo>
                  <a:pt x="25400" y="86818"/>
                  <a:pt x="29668" y="82550"/>
                  <a:pt x="34925" y="82550"/>
                </a:cubicBezTo>
                <a:cubicBezTo>
                  <a:pt x="40182" y="82550"/>
                  <a:pt x="44450" y="86818"/>
                  <a:pt x="44450" y="92075"/>
                </a:cubicBezTo>
                <a:close/>
                <a:moveTo>
                  <a:pt x="76200" y="101600"/>
                </a:moveTo>
                <a:cubicBezTo>
                  <a:pt x="70943" y="101600"/>
                  <a:pt x="66675" y="97332"/>
                  <a:pt x="66675" y="92075"/>
                </a:cubicBezTo>
                <a:cubicBezTo>
                  <a:pt x="66675" y="86818"/>
                  <a:pt x="70943" y="82550"/>
                  <a:pt x="76200" y="82550"/>
                </a:cubicBezTo>
                <a:cubicBezTo>
                  <a:pt x="81457" y="82550"/>
                  <a:pt x="85725" y="86818"/>
                  <a:pt x="85725" y="92075"/>
                </a:cubicBezTo>
                <a:cubicBezTo>
                  <a:pt x="85725" y="97332"/>
                  <a:pt x="81457" y="101600"/>
                  <a:pt x="76200" y="101600"/>
                </a:cubicBezTo>
                <a:close/>
                <a:moveTo>
                  <a:pt x="127000" y="92075"/>
                </a:moveTo>
                <a:cubicBezTo>
                  <a:pt x="127000" y="97332"/>
                  <a:pt x="122732" y="101600"/>
                  <a:pt x="117475" y="101600"/>
                </a:cubicBezTo>
                <a:cubicBezTo>
                  <a:pt x="112218" y="101600"/>
                  <a:pt x="107950" y="97332"/>
                  <a:pt x="107950" y="92075"/>
                </a:cubicBezTo>
                <a:cubicBezTo>
                  <a:pt x="107950" y="86818"/>
                  <a:pt x="112218" y="82550"/>
                  <a:pt x="117475" y="82550"/>
                </a:cubicBezTo>
                <a:cubicBezTo>
                  <a:pt x="122732" y="82550"/>
                  <a:pt x="127000" y="86818"/>
                  <a:pt x="127000" y="92075"/>
                </a:cubicBezTo>
                <a:close/>
                <a:moveTo>
                  <a:pt x="34925" y="139700"/>
                </a:moveTo>
                <a:cubicBezTo>
                  <a:pt x="29668" y="139700"/>
                  <a:pt x="25400" y="135432"/>
                  <a:pt x="25400" y="130175"/>
                </a:cubicBezTo>
                <a:cubicBezTo>
                  <a:pt x="25400" y="124918"/>
                  <a:pt x="29668" y="120650"/>
                  <a:pt x="34925" y="120650"/>
                </a:cubicBezTo>
                <a:cubicBezTo>
                  <a:pt x="40182" y="120650"/>
                  <a:pt x="44450" y="124918"/>
                  <a:pt x="44450" y="130175"/>
                </a:cubicBezTo>
                <a:cubicBezTo>
                  <a:pt x="44450" y="135432"/>
                  <a:pt x="40182" y="139700"/>
                  <a:pt x="34925" y="139700"/>
                </a:cubicBezTo>
                <a:close/>
                <a:moveTo>
                  <a:pt x="85725" y="130175"/>
                </a:moveTo>
                <a:cubicBezTo>
                  <a:pt x="85725" y="135432"/>
                  <a:pt x="81457" y="139700"/>
                  <a:pt x="76200" y="139700"/>
                </a:cubicBezTo>
                <a:cubicBezTo>
                  <a:pt x="70943" y="139700"/>
                  <a:pt x="66675" y="135432"/>
                  <a:pt x="66675" y="130175"/>
                </a:cubicBezTo>
                <a:cubicBezTo>
                  <a:pt x="66675" y="124918"/>
                  <a:pt x="70943" y="120650"/>
                  <a:pt x="76200" y="120650"/>
                </a:cubicBezTo>
                <a:cubicBezTo>
                  <a:pt x="81457" y="120650"/>
                  <a:pt x="85725" y="124918"/>
                  <a:pt x="85725" y="130175"/>
                </a:cubicBezTo>
                <a:close/>
                <a:moveTo>
                  <a:pt x="117475" y="139700"/>
                </a:moveTo>
                <a:cubicBezTo>
                  <a:pt x="112218" y="139700"/>
                  <a:pt x="107950" y="135432"/>
                  <a:pt x="107950" y="130175"/>
                </a:cubicBezTo>
                <a:cubicBezTo>
                  <a:pt x="107950" y="124918"/>
                  <a:pt x="112218" y="120650"/>
                  <a:pt x="117475" y="120650"/>
                </a:cubicBezTo>
                <a:cubicBezTo>
                  <a:pt x="122732" y="120650"/>
                  <a:pt x="127000" y="124918"/>
                  <a:pt x="127000" y="130175"/>
                </a:cubicBezTo>
                <a:cubicBezTo>
                  <a:pt x="127000" y="135432"/>
                  <a:pt x="122732" y="139700"/>
                  <a:pt x="117475" y="139700"/>
                </a:cubicBezTo>
                <a:close/>
                <a:moveTo>
                  <a:pt x="25400" y="168275"/>
                </a:moveTo>
                <a:cubicBezTo>
                  <a:pt x="25400" y="162997"/>
                  <a:pt x="29647" y="158750"/>
                  <a:pt x="34925" y="158750"/>
                </a:cubicBezTo>
                <a:lnTo>
                  <a:pt x="79375" y="158750"/>
                </a:lnTo>
                <a:cubicBezTo>
                  <a:pt x="84653" y="158750"/>
                  <a:pt x="88900" y="162997"/>
                  <a:pt x="88900" y="168275"/>
                </a:cubicBezTo>
                <a:cubicBezTo>
                  <a:pt x="88900" y="173553"/>
                  <a:pt x="84653" y="177800"/>
                  <a:pt x="79375" y="177800"/>
                </a:cubicBezTo>
                <a:lnTo>
                  <a:pt x="34925" y="177800"/>
                </a:lnTo>
                <a:cubicBezTo>
                  <a:pt x="29647" y="177800"/>
                  <a:pt x="25400" y="173553"/>
                  <a:pt x="25400" y="168275"/>
                </a:cubicBezTo>
                <a:close/>
                <a:moveTo>
                  <a:pt x="117475" y="158750"/>
                </a:moveTo>
                <a:cubicBezTo>
                  <a:pt x="122753" y="158750"/>
                  <a:pt x="127000" y="162997"/>
                  <a:pt x="127000" y="168275"/>
                </a:cubicBezTo>
                <a:cubicBezTo>
                  <a:pt x="127000" y="173553"/>
                  <a:pt x="122753" y="177800"/>
                  <a:pt x="117475" y="177800"/>
                </a:cubicBezTo>
                <a:cubicBezTo>
                  <a:pt x="112197" y="177800"/>
                  <a:pt x="107950" y="173553"/>
                  <a:pt x="107950" y="168275"/>
                </a:cubicBezTo>
                <a:cubicBezTo>
                  <a:pt x="107950" y="162997"/>
                  <a:pt x="112197" y="158750"/>
                  <a:pt x="117475" y="158750"/>
                </a:cubicBezTo>
                <a:close/>
              </a:path>
            </a:pathLst>
          </a:custGeom>
          <a:solidFill>
            <a:srgbClr val="76D9DB"/>
          </a:solidFill>
          <a:ln/>
        </p:spPr>
      </p:sp>
      <p:sp>
        <p:nvSpPr>
          <p:cNvPr id="9" name="Text 5"/>
          <p:cNvSpPr/>
          <p:nvPr/>
        </p:nvSpPr>
        <p:spPr>
          <a:xfrm>
            <a:off x="7010400" y="4267200"/>
            <a:ext cx="4584700" cy="304800"/>
          </a:xfrm>
          <a:prstGeom prst="rect">
            <a:avLst/>
          </a:prstGeom>
          <a:noFill/>
          <a:ln/>
        </p:spPr>
        <p:txBody>
          <a:bodyPr wrap="square" lIns="0" tIns="0" rIns="0" bIns="0" rtlCol="0" anchor="ctr"/>
          <a:lstStyle/>
          <a:p>
            <a:pPr>
              <a:lnSpc>
                <a:spcPct val="130000"/>
              </a:lnSpc>
            </a:pPr>
            <a:r>
              <a:rPr lang="en-US" sz="1600" b="1" dirty="0">
                <a:solidFill>
                  <a:srgbClr val="282828"/>
                </a:solidFill>
                <a:latin typeface="MiSans" pitchFamily="34" charset="0"/>
                <a:ea typeface="MiSans" pitchFamily="34" charset="-122"/>
                <a:cs typeface="MiSans" pitchFamily="34" charset="-120"/>
              </a:rPr>
              <a:t>Tab 1: TÍNH TOÁN</a:t>
            </a:r>
            <a:r>
              <a:rPr lang="en-US" sz="1600" dirty="0">
                <a:solidFill>
                  <a:srgbClr val="282828"/>
                </a:solidFill>
                <a:latin typeface="MiSans" pitchFamily="34" charset="0"/>
                <a:ea typeface="MiSans" pitchFamily="34" charset="-122"/>
                <a:cs typeface="MiSans" pitchFamily="34" charset="-120"/>
              </a:rPr>
              <a:t> - Nhập tham số, xem kết quả.</a:t>
            </a:r>
            <a:endParaRPr lang="en-US" sz="1600" dirty="0"/>
          </a:p>
        </p:txBody>
      </p:sp>
      <p:sp>
        <p:nvSpPr>
          <p:cNvPr id="10" name="Shape 6"/>
          <p:cNvSpPr/>
          <p:nvPr/>
        </p:nvSpPr>
        <p:spPr>
          <a:xfrm>
            <a:off x="6591300" y="4724400"/>
            <a:ext cx="228600" cy="203200"/>
          </a:xfrm>
          <a:custGeom>
            <a:avLst/>
            <a:gdLst/>
            <a:ahLst/>
            <a:cxnLst/>
            <a:rect l="l" t="t" r="r" b="b"/>
            <a:pathLst>
              <a:path w="228600" h="203200">
                <a:moveTo>
                  <a:pt x="203359" y="95250"/>
                </a:moveTo>
                <a:lnTo>
                  <a:pt x="133509" y="95250"/>
                </a:lnTo>
                <a:cubicBezTo>
                  <a:pt x="126484" y="95250"/>
                  <a:pt x="120809" y="89575"/>
                  <a:pt x="120809" y="82550"/>
                </a:cubicBezTo>
                <a:lnTo>
                  <a:pt x="120809" y="12700"/>
                </a:lnTo>
                <a:cubicBezTo>
                  <a:pt x="120809" y="5675"/>
                  <a:pt x="126524" y="-79"/>
                  <a:pt x="133469" y="833"/>
                </a:cubicBezTo>
                <a:cubicBezTo>
                  <a:pt x="175935" y="6469"/>
                  <a:pt x="209590" y="40124"/>
                  <a:pt x="215225" y="82590"/>
                </a:cubicBezTo>
                <a:cubicBezTo>
                  <a:pt x="216138" y="89535"/>
                  <a:pt x="210383" y="95250"/>
                  <a:pt x="203359" y="95250"/>
                </a:cubicBezTo>
                <a:close/>
                <a:moveTo>
                  <a:pt x="88344" y="14764"/>
                </a:moveTo>
                <a:cubicBezTo>
                  <a:pt x="95528" y="13256"/>
                  <a:pt x="101759" y="19129"/>
                  <a:pt x="101759" y="26472"/>
                </a:cubicBezTo>
                <a:lnTo>
                  <a:pt x="101759" y="104775"/>
                </a:lnTo>
                <a:cubicBezTo>
                  <a:pt x="101759" y="106998"/>
                  <a:pt x="102552" y="109141"/>
                  <a:pt x="103942" y="110847"/>
                </a:cubicBezTo>
                <a:lnTo>
                  <a:pt x="156369" y="174109"/>
                </a:lnTo>
                <a:cubicBezTo>
                  <a:pt x="161012" y="179705"/>
                  <a:pt x="160020" y="188158"/>
                  <a:pt x="153630" y="191611"/>
                </a:cubicBezTo>
                <a:cubicBezTo>
                  <a:pt x="140097" y="198993"/>
                  <a:pt x="124579" y="203200"/>
                  <a:pt x="108109" y="203200"/>
                </a:cubicBezTo>
                <a:cubicBezTo>
                  <a:pt x="55523" y="203200"/>
                  <a:pt x="12859" y="160536"/>
                  <a:pt x="12859" y="107950"/>
                </a:cubicBezTo>
                <a:cubicBezTo>
                  <a:pt x="12859" y="62111"/>
                  <a:pt x="45204" y="23852"/>
                  <a:pt x="88344" y="14764"/>
                </a:cubicBezTo>
                <a:close/>
                <a:moveTo>
                  <a:pt x="189627" y="114300"/>
                </a:moveTo>
                <a:lnTo>
                  <a:pt x="215027" y="114300"/>
                </a:lnTo>
                <a:cubicBezTo>
                  <a:pt x="222369" y="114300"/>
                  <a:pt x="228243" y="120531"/>
                  <a:pt x="226735" y="127714"/>
                </a:cubicBezTo>
                <a:cubicBezTo>
                  <a:pt x="222687" y="146923"/>
                  <a:pt x="212844" y="163989"/>
                  <a:pt x="199112" y="177006"/>
                </a:cubicBezTo>
                <a:cubicBezTo>
                  <a:pt x="194231" y="181650"/>
                  <a:pt x="186571" y="180658"/>
                  <a:pt x="182285" y="175458"/>
                </a:cubicBezTo>
                <a:lnTo>
                  <a:pt x="148788" y="135096"/>
                </a:lnTo>
                <a:cubicBezTo>
                  <a:pt x="141922" y="126802"/>
                  <a:pt x="147836" y="114300"/>
                  <a:pt x="158552" y="114300"/>
                </a:cubicBezTo>
                <a:lnTo>
                  <a:pt x="189587" y="114300"/>
                </a:lnTo>
                <a:close/>
              </a:path>
            </a:pathLst>
          </a:custGeom>
          <a:solidFill>
            <a:srgbClr val="76D9DB"/>
          </a:solidFill>
          <a:ln/>
        </p:spPr>
      </p:sp>
      <p:sp>
        <p:nvSpPr>
          <p:cNvPr id="11" name="Text 7"/>
          <p:cNvSpPr/>
          <p:nvPr/>
        </p:nvSpPr>
        <p:spPr>
          <a:xfrm>
            <a:off x="7010400" y="4673600"/>
            <a:ext cx="4495800" cy="304800"/>
          </a:xfrm>
          <a:prstGeom prst="rect">
            <a:avLst/>
          </a:prstGeom>
          <a:noFill/>
          <a:ln/>
        </p:spPr>
        <p:txBody>
          <a:bodyPr wrap="square" lIns="0" tIns="0" rIns="0" bIns="0" rtlCol="0" anchor="ctr"/>
          <a:lstStyle/>
          <a:p>
            <a:pPr>
              <a:lnSpc>
                <a:spcPct val="130000"/>
              </a:lnSpc>
            </a:pPr>
            <a:r>
              <a:rPr lang="en-US" sz="1600" b="1" dirty="0">
                <a:solidFill>
                  <a:srgbClr val="282828"/>
                </a:solidFill>
                <a:latin typeface="MiSans" pitchFamily="34" charset="0"/>
                <a:ea typeface="MiSans" pitchFamily="34" charset="-122"/>
                <a:cs typeface="MiSans" pitchFamily="34" charset="-120"/>
              </a:rPr>
              <a:t>Tab 2: PHÂN TÍCH</a:t>
            </a:r>
            <a:r>
              <a:rPr lang="en-US" sz="1600" dirty="0">
                <a:solidFill>
                  <a:srgbClr val="282828"/>
                </a:solidFill>
                <a:latin typeface="MiSans" pitchFamily="34" charset="0"/>
                <a:ea typeface="MiSans" pitchFamily="34" charset="-122"/>
                <a:cs typeface="MiSans" pitchFamily="34" charset="-120"/>
              </a:rPr>
              <a:t> - So sánh kịch bản, độ nhạy.</a:t>
            </a:r>
            <a:endParaRPr lang="en-US" sz="1600" dirty="0"/>
          </a:p>
        </p:txBody>
      </p:sp>
      <p:sp>
        <p:nvSpPr>
          <p:cNvPr id="12" name="Shape 8"/>
          <p:cNvSpPr/>
          <p:nvPr/>
        </p:nvSpPr>
        <p:spPr>
          <a:xfrm>
            <a:off x="6604000" y="5130800"/>
            <a:ext cx="203200" cy="203200"/>
          </a:xfrm>
          <a:custGeom>
            <a:avLst/>
            <a:gdLst/>
            <a:ahLst/>
            <a:cxnLst/>
            <a:rect l="l" t="t" r="r" b="b"/>
            <a:pathLst>
              <a:path w="203200" h="203200">
                <a:moveTo>
                  <a:pt x="101600" y="60325"/>
                </a:moveTo>
                <a:cubicBezTo>
                  <a:pt x="120876" y="60325"/>
                  <a:pt x="136525" y="44676"/>
                  <a:pt x="136525" y="25400"/>
                </a:cubicBezTo>
                <a:cubicBezTo>
                  <a:pt x="136525" y="6124"/>
                  <a:pt x="120876" y="-9525"/>
                  <a:pt x="101600" y="-9525"/>
                </a:cubicBezTo>
                <a:cubicBezTo>
                  <a:pt x="82324" y="-9525"/>
                  <a:pt x="66675" y="6124"/>
                  <a:pt x="66675" y="25400"/>
                </a:cubicBezTo>
                <a:cubicBezTo>
                  <a:pt x="66675" y="44676"/>
                  <a:pt x="82324" y="60325"/>
                  <a:pt x="101600" y="60325"/>
                </a:cubicBezTo>
                <a:close/>
                <a:moveTo>
                  <a:pt x="101600" y="178872"/>
                </a:moveTo>
                <a:lnTo>
                  <a:pt x="101600" y="119618"/>
                </a:lnTo>
                <a:cubicBezTo>
                  <a:pt x="108069" y="116919"/>
                  <a:pt x="114657" y="114181"/>
                  <a:pt x="121325" y="111403"/>
                </a:cubicBezTo>
                <a:cubicBezTo>
                  <a:pt x="136803" y="104973"/>
                  <a:pt x="153392" y="101640"/>
                  <a:pt x="170180" y="101640"/>
                </a:cubicBezTo>
                <a:lnTo>
                  <a:pt x="177800" y="101640"/>
                </a:lnTo>
                <a:lnTo>
                  <a:pt x="177800" y="165140"/>
                </a:lnTo>
                <a:lnTo>
                  <a:pt x="170180" y="165140"/>
                </a:lnTo>
                <a:cubicBezTo>
                  <a:pt x="146725" y="165140"/>
                  <a:pt x="123468" y="169783"/>
                  <a:pt x="101798" y="178832"/>
                </a:cubicBezTo>
                <a:lnTo>
                  <a:pt x="101600" y="178911"/>
                </a:lnTo>
                <a:close/>
                <a:moveTo>
                  <a:pt x="101600" y="92075"/>
                </a:moveTo>
                <a:lnTo>
                  <a:pt x="91638" y="87908"/>
                </a:lnTo>
                <a:cubicBezTo>
                  <a:pt x="73065" y="80169"/>
                  <a:pt x="53142" y="76200"/>
                  <a:pt x="33020" y="76200"/>
                </a:cubicBezTo>
                <a:lnTo>
                  <a:pt x="19050" y="76200"/>
                </a:lnTo>
                <a:cubicBezTo>
                  <a:pt x="8533" y="76200"/>
                  <a:pt x="0" y="84733"/>
                  <a:pt x="0" y="95250"/>
                </a:cubicBezTo>
                <a:lnTo>
                  <a:pt x="0" y="171450"/>
                </a:lnTo>
                <a:cubicBezTo>
                  <a:pt x="0" y="181967"/>
                  <a:pt x="8533" y="190500"/>
                  <a:pt x="19050" y="190500"/>
                </a:cubicBezTo>
                <a:lnTo>
                  <a:pt x="33020" y="190500"/>
                </a:lnTo>
                <a:cubicBezTo>
                  <a:pt x="53142" y="190500"/>
                  <a:pt x="73065" y="194469"/>
                  <a:pt x="91638" y="202208"/>
                </a:cubicBezTo>
                <a:lnTo>
                  <a:pt x="96718" y="204311"/>
                </a:lnTo>
                <a:cubicBezTo>
                  <a:pt x="99854" y="205621"/>
                  <a:pt x="103346" y="205621"/>
                  <a:pt x="106482" y="204311"/>
                </a:cubicBezTo>
                <a:lnTo>
                  <a:pt x="111562" y="202208"/>
                </a:lnTo>
                <a:cubicBezTo>
                  <a:pt x="130135" y="194469"/>
                  <a:pt x="150058" y="190500"/>
                  <a:pt x="170180" y="190500"/>
                </a:cubicBezTo>
                <a:lnTo>
                  <a:pt x="184150" y="190500"/>
                </a:lnTo>
                <a:cubicBezTo>
                  <a:pt x="194667" y="190500"/>
                  <a:pt x="203200" y="181967"/>
                  <a:pt x="203200" y="171450"/>
                </a:cubicBezTo>
                <a:lnTo>
                  <a:pt x="203200" y="95250"/>
                </a:lnTo>
                <a:cubicBezTo>
                  <a:pt x="203200" y="84733"/>
                  <a:pt x="194667" y="76200"/>
                  <a:pt x="184150" y="76200"/>
                </a:cubicBezTo>
                <a:lnTo>
                  <a:pt x="170180" y="76200"/>
                </a:lnTo>
                <a:cubicBezTo>
                  <a:pt x="150058" y="76200"/>
                  <a:pt x="130135" y="80169"/>
                  <a:pt x="111562" y="87908"/>
                </a:cubicBezTo>
                <a:lnTo>
                  <a:pt x="101600" y="92075"/>
                </a:lnTo>
                <a:close/>
              </a:path>
            </a:pathLst>
          </a:custGeom>
          <a:solidFill>
            <a:srgbClr val="76D9DB"/>
          </a:solidFill>
          <a:ln/>
        </p:spPr>
      </p:sp>
      <p:sp>
        <p:nvSpPr>
          <p:cNvPr id="13" name="Text 9"/>
          <p:cNvSpPr/>
          <p:nvPr/>
        </p:nvSpPr>
        <p:spPr>
          <a:xfrm>
            <a:off x="7010400" y="5080000"/>
            <a:ext cx="4064000" cy="304800"/>
          </a:xfrm>
          <a:prstGeom prst="rect">
            <a:avLst/>
          </a:prstGeom>
          <a:noFill/>
          <a:ln/>
        </p:spPr>
        <p:txBody>
          <a:bodyPr wrap="square" lIns="0" tIns="0" rIns="0" bIns="0" rtlCol="0" anchor="ctr"/>
          <a:lstStyle/>
          <a:p>
            <a:pPr>
              <a:lnSpc>
                <a:spcPct val="130000"/>
              </a:lnSpc>
            </a:pPr>
            <a:r>
              <a:rPr lang="en-US" sz="1600" b="1" dirty="0">
                <a:solidFill>
                  <a:srgbClr val="282828"/>
                </a:solidFill>
                <a:latin typeface="MiSans" pitchFamily="34" charset="0"/>
                <a:ea typeface="MiSans" pitchFamily="34" charset="-122"/>
                <a:cs typeface="MiSans" pitchFamily="34" charset="-120"/>
              </a:rPr>
              <a:t>Tab 3: HỌC TẬP</a:t>
            </a:r>
            <a:r>
              <a:rPr lang="en-US" sz="1600" dirty="0">
                <a:solidFill>
                  <a:srgbClr val="282828"/>
                </a:solidFill>
                <a:latin typeface="MiSans" pitchFamily="34" charset="0"/>
                <a:ea typeface="MiSans" pitchFamily="34" charset="-122"/>
                <a:cs typeface="MiSans" pitchFamily="34" charset="-120"/>
              </a:rPr>
              <a:t> - Công thức, kênh đầu tư.</a:t>
            </a: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Demo Web App</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04</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25400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DEMO TAB 1: TÍNH TOÁN &amp; TRỰC QUAN HÓA</a:t>
            </a:r>
            <a:endParaRPr lang="en-US" sz="1600" dirty="0"/>
          </a:p>
        </p:txBody>
      </p:sp>
      <p:sp>
        <p:nvSpPr>
          <p:cNvPr id="4" name="Shape 1"/>
          <p:cNvSpPr/>
          <p:nvPr/>
        </p:nvSpPr>
        <p:spPr>
          <a:xfrm>
            <a:off x="254000" y="2413000"/>
            <a:ext cx="5740400" cy="2692400"/>
          </a:xfrm>
          <a:custGeom>
            <a:avLst/>
            <a:gdLst/>
            <a:ahLst/>
            <a:cxnLst/>
            <a:rect l="l" t="t" r="r" b="b"/>
            <a:pathLst>
              <a:path w="5740400" h="2692400">
                <a:moveTo>
                  <a:pt x="101611" y="0"/>
                </a:moveTo>
                <a:lnTo>
                  <a:pt x="5638789" y="0"/>
                </a:lnTo>
                <a:cubicBezTo>
                  <a:pt x="5694907" y="0"/>
                  <a:pt x="5740400" y="45493"/>
                  <a:pt x="5740400" y="101611"/>
                </a:cubicBezTo>
                <a:lnTo>
                  <a:pt x="5740400" y="2590789"/>
                </a:lnTo>
                <a:cubicBezTo>
                  <a:pt x="5740400" y="2646907"/>
                  <a:pt x="5694907" y="2692400"/>
                  <a:pt x="5638789" y="2692400"/>
                </a:cubicBezTo>
                <a:lnTo>
                  <a:pt x="101611" y="2692400"/>
                </a:lnTo>
                <a:cubicBezTo>
                  <a:pt x="45493" y="2692400"/>
                  <a:pt x="0" y="2646907"/>
                  <a:pt x="0" y="2590789"/>
                </a:cubicBezTo>
                <a:lnTo>
                  <a:pt x="0" y="101611"/>
                </a:lnTo>
                <a:cubicBezTo>
                  <a:pt x="0" y="45530"/>
                  <a:pt x="45530" y="0"/>
                  <a:pt x="101611" y="0"/>
                </a:cubicBezTo>
                <a:close/>
              </a:path>
            </a:pathLst>
          </a:custGeom>
          <a:solidFill>
            <a:srgbClr val="4AC4C6">
              <a:alpha val="12549"/>
            </a:srgbClr>
          </a:solidFill>
          <a:ln/>
        </p:spPr>
      </p:sp>
      <p:sp>
        <p:nvSpPr>
          <p:cNvPr id="5" name="Text 2"/>
          <p:cNvSpPr/>
          <p:nvPr/>
        </p:nvSpPr>
        <p:spPr>
          <a:xfrm>
            <a:off x="393700" y="2616200"/>
            <a:ext cx="54610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INPUT</a:t>
            </a:r>
            <a:endParaRPr lang="en-US" sz="1600" dirty="0"/>
          </a:p>
        </p:txBody>
      </p:sp>
      <p:sp>
        <p:nvSpPr>
          <p:cNvPr id="6" name="Text 3"/>
          <p:cNvSpPr/>
          <p:nvPr/>
        </p:nvSpPr>
        <p:spPr>
          <a:xfrm>
            <a:off x="457200" y="3124200"/>
            <a:ext cx="5422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Số tiền hiện có: </a:t>
            </a:r>
            <a:r>
              <a:rPr lang="en-US" sz="1400" b="1" dirty="0">
                <a:solidFill>
                  <a:srgbClr val="282828"/>
                </a:solidFill>
                <a:highlight>
                  <a:srgbClr val="4AC4C6">
                    <a:alpha val="19000"/>
                  </a:srgbClr>
                </a:highlight>
                <a:latin typeface="MiSans" pitchFamily="34" charset="0"/>
                <a:ea typeface="MiSans" pitchFamily="34" charset="-122"/>
                <a:cs typeface="MiSans" pitchFamily="34" charset="-120"/>
              </a:rPr>
              <a:t>5.000.000</a:t>
            </a:r>
            <a:endParaRPr lang="en-US" sz="1600" dirty="0"/>
          </a:p>
        </p:txBody>
      </p:sp>
      <p:sp>
        <p:nvSpPr>
          <p:cNvPr id="7" name="Text 4"/>
          <p:cNvSpPr/>
          <p:nvPr/>
        </p:nvSpPr>
        <p:spPr>
          <a:xfrm>
            <a:off x="457200" y="3479800"/>
            <a:ext cx="5422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Tiền gửi/tháng: </a:t>
            </a:r>
            <a:r>
              <a:rPr lang="en-US" sz="1400" b="1" dirty="0">
                <a:solidFill>
                  <a:srgbClr val="282828"/>
                </a:solidFill>
                <a:highlight>
                  <a:srgbClr val="4AC4C6">
                    <a:alpha val="19000"/>
                  </a:srgbClr>
                </a:highlight>
                <a:latin typeface="MiSans" pitchFamily="34" charset="0"/>
                <a:ea typeface="MiSans" pitchFamily="34" charset="-122"/>
                <a:cs typeface="MiSans" pitchFamily="34" charset="-120"/>
              </a:rPr>
              <a:t>400.000</a:t>
            </a:r>
            <a:endParaRPr lang="en-US" sz="1600" dirty="0"/>
          </a:p>
        </p:txBody>
      </p:sp>
      <p:sp>
        <p:nvSpPr>
          <p:cNvPr id="8" name="Text 5"/>
          <p:cNvSpPr/>
          <p:nvPr/>
        </p:nvSpPr>
        <p:spPr>
          <a:xfrm>
            <a:off x="457200" y="3835400"/>
            <a:ext cx="5422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Lãi suất năm: </a:t>
            </a:r>
            <a:r>
              <a:rPr lang="en-US" sz="1400" b="1" dirty="0">
                <a:solidFill>
                  <a:srgbClr val="282828"/>
                </a:solidFill>
                <a:highlight>
                  <a:srgbClr val="4AC4C6">
                    <a:alpha val="19000"/>
                  </a:srgbClr>
                </a:highlight>
                <a:latin typeface="MiSans" pitchFamily="34" charset="0"/>
                <a:ea typeface="MiSans" pitchFamily="34" charset="-122"/>
                <a:cs typeface="MiSans" pitchFamily="34" charset="-120"/>
              </a:rPr>
              <a:t>7%</a:t>
            </a:r>
            <a:endParaRPr lang="en-US" sz="1600" dirty="0"/>
          </a:p>
        </p:txBody>
      </p:sp>
      <p:sp>
        <p:nvSpPr>
          <p:cNvPr id="9" name="Text 6"/>
          <p:cNvSpPr/>
          <p:nvPr/>
        </p:nvSpPr>
        <p:spPr>
          <a:xfrm>
            <a:off x="457200" y="4191000"/>
            <a:ext cx="5422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Thời gian: </a:t>
            </a:r>
            <a:r>
              <a:rPr lang="en-US" sz="1400" b="1" dirty="0">
                <a:solidFill>
                  <a:srgbClr val="282828"/>
                </a:solidFill>
                <a:highlight>
                  <a:srgbClr val="4AC4C6">
                    <a:alpha val="19000"/>
                  </a:srgbClr>
                </a:highlight>
                <a:latin typeface="MiSans" pitchFamily="34" charset="0"/>
                <a:ea typeface="MiSans" pitchFamily="34" charset="-122"/>
                <a:cs typeface="MiSans" pitchFamily="34" charset="-120"/>
              </a:rPr>
              <a:t>24 tháng</a:t>
            </a:r>
            <a:endParaRPr lang="en-US" sz="1600" dirty="0"/>
          </a:p>
        </p:txBody>
      </p:sp>
      <p:sp>
        <p:nvSpPr>
          <p:cNvPr id="10" name="Text 7"/>
          <p:cNvSpPr/>
          <p:nvPr/>
        </p:nvSpPr>
        <p:spPr>
          <a:xfrm>
            <a:off x="457200" y="4546600"/>
            <a:ext cx="5422900" cy="3556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Hiện lạm phát: </a:t>
            </a:r>
            <a:r>
              <a:rPr lang="en-US" sz="1400" b="1" dirty="0">
                <a:solidFill>
                  <a:srgbClr val="282828"/>
                </a:solidFill>
                <a:highlight>
                  <a:srgbClr val="4AC4C6">
                    <a:alpha val="19000"/>
                  </a:srgbClr>
                </a:highlight>
                <a:latin typeface="MiSans" pitchFamily="34" charset="0"/>
                <a:ea typeface="MiSans" pitchFamily="34" charset="-122"/>
                <a:cs typeface="MiSans" pitchFamily="34" charset="-120"/>
              </a:rPr>
              <a:t>3.5%</a:t>
            </a:r>
            <a:endParaRPr lang="en-US" sz="1600" dirty="0"/>
          </a:p>
        </p:txBody>
      </p:sp>
      <p:sp>
        <p:nvSpPr>
          <p:cNvPr id="11" name="Shape 8"/>
          <p:cNvSpPr/>
          <p:nvPr/>
        </p:nvSpPr>
        <p:spPr>
          <a:xfrm>
            <a:off x="6197600" y="1879600"/>
            <a:ext cx="5740400" cy="3759200"/>
          </a:xfrm>
          <a:custGeom>
            <a:avLst/>
            <a:gdLst/>
            <a:ahLst/>
            <a:cxnLst/>
            <a:rect l="l" t="t" r="r" b="b"/>
            <a:pathLst>
              <a:path w="5740400" h="3759200">
                <a:moveTo>
                  <a:pt x="101611" y="0"/>
                </a:moveTo>
                <a:lnTo>
                  <a:pt x="5638789" y="0"/>
                </a:lnTo>
                <a:cubicBezTo>
                  <a:pt x="5694907" y="0"/>
                  <a:pt x="5740400" y="45493"/>
                  <a:pt x="5740400" y="101611"/>
                </a:cubicBezTo>
                <a:lnTo>
                  <a:pt x="5740400" y="3657589"/>
                </a:lnTo>
                <a:cubicBezTo>
                  <a:pt x="5740400" y="3713707"/>
                  <a:pt x="5694907" y="3759200"/>
                  <a:pt x="5638789" y="3759200"/>
                </a:cubicBezTo>
                <a:lnTo>
                  <a:pt x="101611" y="3759200"/>
                </a:lnTo>
                <a:cubicBezTo>
                  <a:pt x="45493" y="3759200"/>
                  <a:pt x="0" y="3713707"/>
                  <a:pt x="0" y="3657589"/>
                </a:cubicBezTo>
                <a:lnTo>
                  <a:pt x="0" y="101611"/>
                </a:lnTo>
                <a:cubicBezTo>
                  <a:pt x="0" y="45530"/>
                  <a:pt x="45530" y="0"/>
                  <a:pt x="101611" y="0"/>
                </a:cubicBezTo>
                <a:close/>
              </a:path>
            </a:pathLst>
          </a:custGeom>
          <a:solidFill>
            <a:srgbClr val="76D9DB">
              <a:alpha val="12549"/>
            </a:srgbClr>
          </a:solidFill>
          <a:ln/>
        </p:spPr>
      </p:sp>
      <p:sp>
        <p:nvSpPr>
          <p:cNvPr id="12" name="Text 9"/>
          <p:cNvSpPr/>
          <p:nvPr/>
        </p:nvSpPr>
        <p:spPr>
          <a:xfrm>
            <a:off x="6337300" y="2082800"/>
            <a:ext cx="54610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OUTPUT</a:t>
            </a:r>
            <a:endParaRPr lang="en-US" sz="1600" dirty="0"/>
          </a:p>
        </p:txBody>
      </p:sp>
      <p:sp>
        <p:nvSpPr>
          <p:cNvPr id="13" name="Text 10"/>
          <p:cNvSpPr/>
          <p:nvPr/>
        </p:nvSpPr>
        <p:spPr>
          <a:xfrm>
            <a:off x="6400800" y="2590800"/>
            <a:ext cx="5422900" cy="3556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Tổng tiền: </a:t>
            </a:r>
            <a:r>
              <a:rPr lang="en-US" sz="1800" b="1" dirty="0">
                <a:solidFill>
                  <a:srgbClr val="21B5B8"/>
                </a:solidFill>
                <a:latin typeface="MiSans" pitchFamily="34" charset="0"/>
                <a:ea typeface="MiSans" pitchFamily="34" charset="-122"/>
                <a:cs typeface="MiSans" pitchFamily="34" charset="-120"/>
              </a:rPr>
              <a:t>16.049.047 VNĐ</a:t>
            </a:r>
            <a:endParaRPr lang="en-US" sz="1600" dirty="0"/>
          </a:p>
        </p:txBody>
      </p:sp>
      <p:sp>
        <p:nvSpPr>
          <p:cNvPr id="14" name="Text 11"/>
          <p:cNvSpPr/>
          <p:nvPr/>
        </p:nvSpPr>
        <p:spPr>
          <a:xfrm>
            <a:off x="6400800" y="3048000"/>
            <a:ext cx="5422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Trạng thái: </a:t>
            </a:r>
            <a:r>
              <a:rPr lang="en-US" sz="1400" b="1" dirty="0">
                <a:solidFill>
                  <a:srgbClr val="21B5B8"/>
                </a:solidFill>
                <a:highlight>
                  <a:srgbClr val="21B5B8">
                    <a:alpha val="19000"/>
                  </a:srgbClr>
                </a:highlight>
                <a:latin typeface="MiSans" pitchFamily="34" charset="0"/>
                <a:ea typeface="MiSans" pitchFamily="34" charset="-122"/>
                <a:cs typeface="MiSans" pitchFamily="34" charset="-120"/>
              </a:rPr>
              <a:t>❌ Chưa đạt</a:t>
            </a:r>
            <a:endParaRPr lang="en-US" sz="1600" dirty="0"/>
          </a:p>
        </p:txBody>
      </p:sp>
      <p:sp>
        <p:nvSpPr>
          <p:cNvPr id="15" name="Text 12"/>
          <p:cNvSpPr/>
          <p:nvPr/>
        </p:nvSpPr>
        <p:spPr>
          <a:xfrm>
            <a:off x="6400800" y="3403600"/>
            <a:ext cx="5422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Giá trị thực (sau lạm phát): </a:t>
            </a:r>
            <a:r>
              <a:rPr lang="en-US" sz="1400" b="1" dirty="0">
                <a:solidFill>
                  <a:srgbClr val="282828"/>
                </a:solidFill>
                <a:latin typeface="MiSans" pitchFamily="34" charset="0"/>
                <a:ea typeface="MiSans" pitchFamily="34" charset="-122"/>
                <a:cs typeface="MiSans" pitchFamily="34" charset="-120"/>
              </a:rPr>
              <a:t>15.134.123 VNĐ</a:t>
            </a:r>
            <a:endParaRPr lang="en-US" sz="1600" dirty="0"/>
          </a:p>
        </p:txBody>
      </p:sp>
      <p:pic>
        <p:nvPicPr>
          <p:cNvPr id="16" name="Image 1" descr="https://kimi-web-img.moonshot.cn/img/codesandbox.io/acffe748b27d511a76d929f6afdafa66c9fbb463.png"/>
          <p:cNvPicPr>
            <a:picLocks noChangeAspect="1"/>
          </p:cNvPicPr>
          <p:nvPr/>
        </p:nvPicPr>
        <p:blipFill>
          <a:blip r:embed="rId4"/>
          <a:srcRect t="20975" b="20975"/>
          <a:stretch/>
        </p:blipFill>
        <p:spPr>
          <a:xfrm>
            <a:off x="6400800" y="3810000"/>
            <a:ext cx="5334000" cy="1625600"/>
          </a:xfrm>
          <a:prstGeom prst="roundRect">
            <a:avLst>
              <a:gd name="adj" fmla="val 4688"/>
            </a:avLst>
          </a:prstGeom>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25400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DEMO TAB 2: SO SÁNH &amp; ĐÁNH GIÁ</a:t>
            </a:r>
            <a:endParaRPr lang="en-US" sz="1600" dirty="0"/>
          </a:p>
        </p:txBody>
      </p:sp>
      <p:graphicFrame>
        <p:nvGraphicFramePr>
          <p:cNvPr id="19" name="Table 0"/>
          <p:cNvGraphicFramePr>
            <a:graphicFrameLocks noGrp="1"/>
          </p:cNvGraphicFramePr>
          <p:nvPr>
            <p:extLst>
              <p:ext uri="{D42A27DB-BD31-4B8C-83A1-F6EECF244321}">
                <p14:modId xmlns:p14="http://schemas.microsoft.com/office/powerpoint/2010/main" val="1579011935"/>
              </p:ext>
            </p:extLst>
          </p:nvPr>
        </p:nvGraphicFramePr>
        <p:xfrm>
          <a:off x="254000" y="914400"/>
          <a:ext cx="11684000" cy="1625600"/>
        </p:xfrm>
        <a:graphic>
          <a:graphicData uri="http://schemas.openxmlformats.org/drawingml/2006/table">
            <a:tbl>
              <a:tblPr/>
              <a:tblGrid>
                <a:gridCol w="2714849">
                  <a:extLst>
                    <a:ext uri="{9D8B030D-6E8A-4147-A177-3AD203B41FA5}">
                      <a16:colId xmlns:a16="http://schemas.microsoft.com/office/drawing/2014/main" val="20000"/>
                    </a:ext>
                  </a:extLst>
                </a:gridCol>
                <a:gridCol w="2334263">
                  <a:extLst>
                    <a:ext uri="{9D8B030D-6E8A-4147-A177-3AD203B41FA5}">
                      <a16:colId xmlns:a16="http://schemas.microsoft.com/office/drawing/2014/main" val="20001"/>
                    </a:ext>
                  </a:extLst>
                </a:gridCol>
                <a:gridCol w="2131283">
                  <a:extLst>
                    <a:ext uri="{9D8B030D-6E8A-4147-A177-3AD203B41FA5}">
                      <a16:colId xmlns:a16="http://schemas.microsoft.com/office/drawing/2014/main" val="20002"/>
                    </a:ext>
                  </a:extLst>
                </a:gridCol>
                <a:gridCol w="2156656">
                  <a:extLst>
                    <a:ext uri="{9D8B030D-6E8A-4147-A177-3AD203B41FA5}">
                      <a16:colId xmlns:a16="http://schemas.microsoft.com/office/drawing/2014/main" val="20003"/>
                    </a:ext>
                  </a:extLst>
                </a:gridCol>
                <a:gridCol w="2346949">
                  <a:extLst>
                    <a:ext uri="{9D8B030D-6E8A-4147-A177-3AD203B41FA5}">
                      <a16:colId xmlns:a16="http://schemas.microsoft.com/office/drawing/2014/main" val="20004"/>
                    </a:ext>
                  </a:extLst>
                </a:gridCol>
              </a:tblGrid>
              <a:tr h="406400">
                <a:tc>
                  <a:txBody>
                    <a:bodyPr/>
                    <a:lstStyle/>
                    <a:p>
                      <a:pPr algn="l"/>
                      <a:r>
                        <a:rPr lang="en-US" sz="1200" b="1" u="none" dirty="0">
                          <a:solidFill>
                            <a:srgbClr val="FFFFFF"/>
                          </a:solidFill>
                          <a:latin typeface="微软雅黑" pitchFamily="34" charset="0"/>
                          <a:ea typeface="微软雅黑" pitchFamily="34" charset="-122"/>
                          <a:cs typeface="微软雅黑" pitchFamily="34" charset="-120"/>
                        </a:rPr>
                        <a:t>Kịch bản</a:t>
                      </a:r>
                      <a:endParaRPr lang="en-US" sz="12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l"/>
                      <a:r>
                        <a:rPr lang="en-US" sz="1200" b="1" u="none" dirty="0">
                          <a:solidFill>
                            <a:srgbClr val="FFFFFF"/>
                          </a:solidFill>
                          <a:latin typeface="微软雅黑" pitchFamily="34" charset="0"/>
                          <a:ea typeface="微软雅黑" pitchFamily="34" charset="-122"/>
                          <a:cs typeface="微软雅黑" pitchFamily="34" charset="-120"/>
                        </a:rPr>
                        <a:t>Tiền/tháng</a:t>
                      </a:r>
                      <a:endParaRPr lang="en-US" sz="12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l"/>
                      <a:r>
                        <a:rPr lang="en-US" sz="1200" b="1" u="none" dirty="0">
                          <a:solidFill>
                            <a:srgbClr val="FFFFFF"/>
                          </a:solidFill>
                          <a:latin typeface="微软雅黑" pitchFamily="34" charset="0"/>
                          <a:ea typeface="微软雅黑" pitchFamily="34" charset="-122"/>
                          <a:cs typeface="微软雅黑" pitchFamily="34" charset="-120"/>
                        </a:rPr>
                        <a:t>Thời gian</a:t>
                      </a:r>
                      <a:endParaRPr lang="en-US" sz="12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l"/>
                      <a:r>
                        <a:rPr lang="en-US" sz="1200" b="1" u="none" dirty="0">
                          <a:solidFill>
                            <a:srgbClr val="FFFFFF"/>
                          </a:solidFill>
                          <a:latin typeface="微软雅黑" pitchFamily="34" charset="0"/>
                          <a:ea typeface="微软雅黑" pitchFamily="34" charset="-122"/>
                          <a:cs typeface="微软雅黑" pitchFamily="34" charset="-120"/>
                        </a:rPr>
                        <a:t>Tổng tiền</a:t>
                      </a:r>
                      <a:endParaRPr lang="en-US" sz="12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l"/>
                      <a:r>
                        <a:rPr lang="en-US" sz="1200" b="1" u="none" dirty="0">
                          <a:solidFill>
                            <a:srgbClr val="FFFFFF"/>
                          </a:solidFill>
                          <a:latin typeface="微软雅黑" pitchFamily="34" charset="0"/>
                          <a:ea typeface="微软雅黑" pitchFamily="34" charset="-122"/>
                          <a:cs typeface="微软雅黑" pitchFamily="34" charset="-120"/>
                        </a:rPr>
                        <a:t>Trạng thái</a:t>
                      </a:r>
                      <a:endParaRPr lang="en-US" sz="12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extLst>
                  <a:ext uri="{0D108BD9-81ED-4DB2-BD59-A6C34878D82A}">
                    <a16:rowId xmlns:a16="http://schemas.microsoft.com/office/drawing/2014/main" val="10000"/>
                  </a:ext>
                </a:extLst>
              </a:tr>
              <a:tr h="406400">
                <a:tc>
                  <a:txBody>
                    <a:bodyPr/>
                    <a:lstStyle/>
                    <a:p>
                      <a:pPr algn="l"/>
                      <a:r>
                        <a:rPr lang="en-US" sz="1400" b="1" u="none" dirty="0">
                          <a:solidFill>
                            <a:srgbClr val="000000"/>
                          </a:solidFill>
                          <a:latin typeface="微软雅黑" pitchFamily="34" charset="0"/>
                          <a:ea typeface="微软雅黑" pitchFamily="34" charset="-122"/>
                          <a:cs typeface="微软雅黑" pitchFamily="34" charset="-120"/>
                        </a:rPr>
                        <a:t>Gốc</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12700" cap="flat" cmpd="sng" algn="ctr">
                      <a:solidFill>
                        <a:srgbClr val="76D9DB"/>
                      </a:solidFill>
                      <a:prstDash val="solid"/>
                      <a:round/>
                      <a:headEnd type="none" w="med" len="med"/>
                      <a:tailEnd type="none" w="med" len="med"/>
                    </a:lnB>
                    <a:solidFill>
                      <a:srgbClr val="FFFFFF"/>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400.000</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12700" cap="flat" cmpd="sng" algn="ctr">
                      <a:solidFill>
                        <a:srgbClr val="76D9DB"/>
                      </a:solidFill>
                      <a:prstDash val="solid"/>
                      <a:round/>
                      <a:headEnd type="none" w="med" len="med"/>
                      <a:tailEnd type="none" w="med" len="med"/>
                    </a:lnB>
                    <a:solidFill>
                      <a:srgbClr val="FFFFFF"/>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24 tháng</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12700" cap="flat" cmpd="sng" algn="ctr">
                      <a:solidFill>
                        <a:srgbClr val="76D9DB"/>
                      </a:solidFill>
                      <a:prstDash val="solid"/>
                      <a:round/>
                      <a:headEnd type="none" w="med" len="med"/>
                      <a:tailEnd type="none" w="med" len="med"/>
                    </a:lnB>
                    <a:solidFill>
                      <a:srgbClr val="FFFFFF"/>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16,05tr</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12700" cap="flat" cmpd="sng" algn="ctr">
                      <a:solidFill>
                        <a:srgbClr val="76D9DB"/>
                      </a:solidFill>
                      <a:prstDash val="solid"/>
                      <a:round/>
                      <a:headEnd type="none" w="med" len="med"/>
                      <a:tailEnd type="none" w="med" len="med"/>
                    </a:lnB>
                    <a:solidFill>
                      <a:srgbClr val="FFFFFF"/>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12700" cap="flat" cmpd="sng" algn="ctr">
                      <a:solidFill>
                        <a:srgbClr val="76D9DB"/>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06400">
                <a:tc>
                  <a:txBody>
                    <a:bodyPr/>
                    <a:lstStyle/>
                    <a:p>
                      <a:pPr algn="l"/>
                      <a:r>
                        <a:rPr lang="en-US" sz="1400" b="1" u="none" dirty="0">
                          <a:solidFill>
                            <a:srgbClr val="000000"/>
                          </a:solidFill>
                          <a:latin typeface="微软雅黑" pitchFamily="34" charset="0"/>
                          <a:ea typeface="微软雅黑" pitchFamily="34" charset="-122"/>
                          <a:cs typeface="微软雅黑" pitchFamily="34" charset="-120"/>
                        </a:rPr>
                        <a:t>Tăng tiền</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76D9DB">
                        <a:alpha val="13000"/>
                      </a:srgbClr>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600.000</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76D9DB">
                        <a:alpha val="13000"/>
                      </a:srgbClr>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24 tháng</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76D9DB">
                        <a:alpha val="13000"/>
                      </a:srgbClr>
                    </a:solidFill>
                  </a:tcPr>
                </a:tc>
                <a:tc>
                  <a:txBody>
                    <a:bodyPr/>
                    <a:lstStyle/>
                    <a:p>
                      <a:pPr algn="l"/>
                      <a:r>
                        <a:rPr lang="en-US" sz="1400" b="1" u="none" dirty="0">
                          <a:solidFill>
                            <a:srgbClr val="21B5B8"/>
                          </a:solidFill>
                          <a:latin typeface="微软雅黑" pitchFamily="34" charset="0"/>
                          <a:ea typeface="微软雅黑" pitchFamily="34" charset="-122"/>
                          <a:cs typeface="微软雅黑" pitchFamily="34" charset="-120"/>
                        </a:rPr>
                        <a:t>20,18tr</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76D9DB">
                        <a:alpha val="13000"/>
                      </a:srgbClr>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76D9DB">
                        <a:alpha val="13000"/>
                      </a:srgbClr>
                    </a:solidFill>
                  </a:tcPr>
                </a:tc>
                <a:extLst>
                  <a:ext uri="{0D108BD9-81ED-4DB2-BD59-A6C34878D82A}">
                    <a16:rowId xmlns:a16="http://schemas.microsoft.com/office/drawing/2014/main" val="10002"/>
                  </a:ext>
                </a:extLst>
              </a:tr>
              <a:tr h="406400">
                <a:tc>
                  <a:txBody>
                    <a:bodyPr/>
                    <a:lstStyle/>
                    <a:p>
                      <a:pPr algn="l"/>
                      <a:r>
                        <a:rPr lang="en-US" sz="1400" b="1" u="none" dirty="0">
                          <a:solidFill>
                            <a:srgbClr val="000000"/>
                          </a:solidFill>
                          <a:latin typeface="微软雅黑" pitchFamily="34" charset="0"/>
                          <a:ea typeface="微软雅黑" pitchFamily="34" charset="-122"/>
                          <a:cs typeface="微软雅黑" pitchFamily="34" charset="-120"/>
                        </a:rPr>
                        <a:t>Tăng thời gian</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FFFFFF"/>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400.000</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FFFFFF"/>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30 tháng</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FFFFFF"/>
                    </a:solidFill>
                  </a:tcPr>
                </a:tc>
                <a:tc>
                  <a:txBody>
                    <a:bodyPr/>
                    <a:lstStyle/>
                    <a:p>
                      <a:pPr algn="l"/>
                      <a:r>
                        <a:rPr lang="en-US" sz="1400" b="1" u="none" dirty="0">
                          <a:solidFill>
                            <a:srgbClr val="21B5B8"/>
                          </a:solidFill>
                          <a:latin typeface="微软雅黑" pitchFamily="34" charset="0"/>
                          <a:ea typeface="微软雅黑" pitchFamily="34" charset="-122"/>
                          <a:cs typeface="微软雅黑" pitchFamily="34" charset="-120"/>
                        </a:rPr>
                        <a:t>20,02tr</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FFFFFF"/>
                    </a:solidFill>
                  </a:tcPr>
                </a:tc>
                <a:tc>
                  <a:txBody>
                    <a:bodyPr/>
                    <a:lstStyle/>
                    <a:p>
                      <a:pPr algn="l"/>
                      <a:r>
                        <a:rPr lang="en-US" sz="1400" u="none" dirty="0">
                          <a:solidFill>
                            <a:srgbClr val="000000"/>
                          </a:solidFill>
                          <a:latin typeface="微软雅黑" pitchFamily="34" charset="0"/>
                          <a:ea typeface="微软雅黑" pitchFamily="34" charset="-122"/>
                          <a:cs typeface="微软雅黑" pitchFamily="34" charset="-120"/>
                        </a:rPr>
                        <a:t>✓</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FFFFFF"/>
                    </a:solidFill>
                  </a:tcPr>
                </a:tc>
                <a:extLst>
                  <a:ext uri="{0D108BD9-81ED-4DB2-BD59-A6C34878D82A}">
                    <a16:rowId xmlns:a16="http://schemas.microsoft.com/office/drawing/2014/main" val="10003"/>
                  </a:ext>
                </a:extLst>
              </a:tr>
            </a:tbl>
          </a:graphicData>
        </a:graphic>
      </p:graphicFrame>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66675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DEMO TAB 3: TÀI NGUYÊN HỌC TẬP</a:t>
            </a:r>
            <a:endParaRPr lang="en-US" sz="1600" dirty="0"/>
          </a:p>
        </p:txBody>
      </p:sp>
      <p:sp>
        <p:nvSpPr>
          <p:cNvPr id="4" name="Shape 1"/>
          <p:cNvSpPr/>
          <p:nvPr/>
        </p:nvSpPr>
        <p:spPr>
          <a:xfrm>
            <a:off x="740767" y="1428750"/>
            <a:ext cx="2921000" cy="4762500"/>
          </a:xfrm>
          <a:custGeom>
            <a:avLst/>
            <a:gdLst/>
            <a:ahLst/>
            <a:cxnLst/>
            <a:rect l="l" t="t" r="r" b="b"/>
            <a:pathLst>
              <a:path w="2921000" h="4762500">
                <a:moveTo>
                  <a:pt x="101592" y="0"/>
                </a:moveTo>
                <a:lnTo>
                  <a:pt x="2819408" y="0"/>
                </a:lnTo>
                <a:cubicBezTo>
                  <a:pt x="2875516" y="0"/>
                  <a:pt x="2921000" y="45484"/>
                  <a:pt x="2921000" y="101592"/>
                </a:cubicBezTo>
                <a:lnTo>
                  <a:pt x="2921000" y="4660908"/>
                </a:lnTo>
                <a:cubicBezTo>
                  <a:pt x="2921000" y="4717016"/>
                  <a:pt x="2875516" y="4762500"/>
                  <a:pt x="2819408" y="4762500"/>
                </a:cubicBezTo>
                <a:lnTo>
                  <a:pt x="101592" y="4762500"/>
                </a:lnTo>
                <a:cubicBezTo>
                  <a:pt x="45484" y="4762500"/>
                  <a:pt x="0" y="4717016"/>
                  <a:pt x="0" y="4660908"/>
                </a:cubicBezTo>
                <a:lnTo>
                  <a:pt x="0" y="101592"/>
                </a:lnTo>
                <a:cubicBezTo>
                  <a:pt x="0" y="45522"/>
                  <a:pt x="45522" y="0"/>
                  <a:pt x="101592" y="0"/>
                </a:cubicBezTo>
                <a:close/>
              </a:path>
            </a:pathLst>
          </a:custGeom>
          <a:solidFill>
            <a:srgbClr val="4AC4C6">
              <a:alpha val="12549"/>
            </a:srgbClr>
          </a:solidFill>
          <a:ln/>
        </p:spPr>
      </p:sp>
      <p:sp>
        <p:nvSpPr>
          <p:cNvPr id="5" name="Shape 2"/>
          <p:cNvSpPr/>
          <p:nvPr/>
        </p:nvSpPr>
        <p:spPr>
          <a:xfrm>
            <a:off x="1934567" y="1631950"/>
            <a:ext cx="533400" cy="609600"/>
          </a:xfrm>
          <a:custGeom>
            <a:avLst/>
            <a:gdLst/>
            <a:ahLst/>
            <a:cxnLst/>
            <a:rect l="l" t="t" r="r" b="b"/>
            <a:pathLst>
              <a:path w="533400" h="609600">
                <a:moveTo>
                  <a:pt x="457200" y="609600"/>
                </a:moveTo>
                <a:lnTo>
                  <a:pt x="114300" y="609600"/>
                </a:lnTo>
                <a:cubicBezTo>
                  <a:pt x="51197" y="609600"/>
                  <a:pt x="0" y="558403"/>
                  <a:pt x="0" y="495300"/>
                </a:cubicBezTo>
                <a:lnTo>
                  <a:pt x="0" y="114300"/>
                </a:lnTo>
                <a:cubicBezTo>
                  <a:pt x="0" y="51197"/>
                  <a:pt x="51197" y="0"/>
                  <a:pt x="114300" y="0"/>
                </a:cubicBezTo>
                <a:lnTo>
                  <a:pt x="476250" y="0"/>
                </a:lnTo>
                <a:cubicBezTo>
                  <a:pt x="507802" y="0"/>
                  <a:pt x="533400" y="25598"/>
                  <a:pt x="533400" y="57150"/>
                </a:cubicBezTo>
                <a:lnTo>
                  <a:pt x="533400" y="400050"/>
                </a:lnTo>
                <a:cubicBezTo>
                  <a:pt x="533400" y="424934"/>
                  <a:pt x="517446" y="446127"/>
                  <a:pt x="495300" y="453985"/>
                </a:cubicBezTo>
                <a:lnTo>
                  <a:pt x="495300" y="533400"/>
                </a:lnTo>
                <a:cubicBezTo>
                  <a:pt x="516374" y="533400"/>
                  <a:pt x="533400" y="550426"/>
                  <a:pt x="533400" y="571500"/>
                </a:cubicBezTo>
                <a:cubicBezTo>
                  <a:pt x="533400" y="592574"/>
                  <a:pt x="516374" y="609600"/>
                  <a:pt x="495300" y="609600"/>
                </a:cubicBezTo>
                <a:lnTo>
                  <a:pt x="457200" y="609600"/>
                </a:lnTo>
                <a:close/>
                <a:moveTo>
                  <a:pt x="114300" y="457200"/>
                </a:moveTo>
                <a:cubicBezTo>
                  <a:pt x="93226" y="457200"/>
                  <a:pt x="76200" y="474226"/>
                  <a:pt x="76200" y="495300"/>
                </a:cubicBezTo>
                <a:cubicBezTo>
                  <a:pt x="76200" y="516374"/>
                  <a:pt x="93226" y="533400"/>
                  <a:pt x="114300" y="533400"/>
                </a:cubicBezTo>
                <a:lnTo>
                  <a:pt x="419100" y="533400"/>
                </a:lnTo>
                <a:lnTo>
                  <a:pt x="419100" y="457200"/>
                </a:lnTo>
                <a:lnTo>
                  <a:pt x="114300" y="457200"/>
                </a:lnTo>
                <a:close/>
                <a:moveTo>
                  <a:pt x="152400" y="180975"/>
                </a:moveTo>
                <a:cubicBezTo>
                  <a:pt x="152400" y="196810"/>
                  <a:pt x="165140" y="209550"/>
                  <a:pt x="180975" y="209550"/>
                </a:cubicBezTo>
                <a:lnTo>
                  <a:pt x="390525" y="209550"/>
                </a:lnTo>
                <a:cubicBezTo>
                  <a:pt x="406360" y="209550"/>
                  <a:pt x="419100" y="196810"/>
                  <a:pt x="419100" y="180975"/>
                </a:cubicBezTo>
                <a:cubicBezTo>
                  <a:pt x="419100" y="165140"/>
                  <a:pt x="406360" y="152400"/>
                  <a:pt x="390525" y="152400"/>
                </a:cubicBezTo>
                <a:lnTo>
                  <a:pt x="180975" y="152400"/>
                </a:lnTo>
                <a:cubicBezTo>
                  <a:pt x="165140" y="152400"/>
                  <a:pt x="152400" y="165140"/>
                  <a:pt x="152400" y="180975"/>
                </a:cubicBezTo>
                <a:close/>
                <a:moveTo>
                  <a:pt x="180975" y="266700"/>
                </a:moveTo>
                <a:cubicBezTo>
                  <a:pt x="165140" y="266700"/>
                  <a:pt x="152400" y="279440"/>
                  <a:pt x="152400" y="295275"/>
                </a:cubicBezTo>
                <a:cubicBezTo>
                  <a:pt x="152400" y="311110"/>
                  <a:pt x="165140" y="323850"/>
                  <a:pt x="180975" y="323850"/>
                </a:cubicBezTo>
                <a:lnTo>
                  <a:pt x="390525" y="323850"/>
                </a:lnTo>
                <a:cubicBezTo>
                  <a:pt x="406360" y="323850"/>
                  <a:pt x="419100" y="311110"/>
                  <a:pt x="419100" y="295275"/>
                </a:cubicBezTo>
                <a:cubicBezTo>
                  <a:pt x="419100" y="279440"/>
                  <a:pt x="406360" y="266700"/>
                  <a:pt x="390525" y="266700"/>
                </a:cubicBezTo>
                <a:lnTo>
                  <a:pt x="180975" y="266700"/>
                </a:lnTo>
                <a:close/>
              </a:path>
            </a:pathLst>
          </a:custGeom>
          <a:solidFill>
            <a:srgbClr val="4AC4C6"/>
          </a:solidFill>
          <a:ln/>
        </p:spPr>
      </p:sp>
      <p:sp>
        <p:nvSpPr>
          <p:cNvPr id="6" name="Text 3"/>
          <p:cNvSpPr/>
          <p:nvPr/>
        </p:nvSpPr>
        <p:spPr>
          <a:xfrm>
            <a:off x="948730" y="2444750"/>
            <a:ext cx="25019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CÔNG THỨC TOÁN</a:t>
            </a:r>
            <a:endParaRPr lang="en-US" sz="1600" dirty="0"/>
          </a:p>
        </p:txBody>
      </p:sp>
      <p:sp>
        <p:nvSpPr>
          <p:cNvPr id="7" name="Text 4"/>
          <p:cNvSpPr/>
          <p:nvPr/>
        </p:nvSpPr>
        <p:spPr>
          <a:xfrm>
            <a:off x="899517" y="2901950"/>
            <a:ext cx="2603500" cy="508000"/>
          </a:xfrm>
          <a:prstGeom prst="rect">
            <a:avLst/>
          </a:prstGeom>
          <a:noFill/>
          <a:ln/>
        </p:spPr>
        <p:txBody>
          <a:bodyPr wrap="square" lIns="0" tIns="0" rIns="0" bIns="0" rtlCol="0" anchor="ctr"/>
          <a:lstStyle/>
          <a:p>
            <a:pPr algn="ctr">
              <a:lnSpc>
                <a:spcPct val="120000"/>
              </a:lnSpc>
            </a:pPr>
            <a:r>
              <a:rPr lang="en-US" sz="1400" dirty="0">
                <a:solidFill>
                  <a:srgbClr val="282828"/>
                </a:solidFill>
                <a:latin typeface="MiSans" pitchFamily="34" charset="0"/>
                <a:ea typeface="MiSans" pitchFamily="34" charset="-122"/>
                <a:cs typeface="MiSans" pitchFamily="34" charset="-120"/>
              </a:rPr>
              <a:t>Ôn lại công thức lãi kép, hiểu rõ bản chất hàm số mũ.</a:t>
            </a:r>
            <a:endParaRPr lang="en-US" sz="1600" dirty="0"/>
          </a:p>
        </p:txBody>
      </p:sp>
      <p:sp>
        <p:nvSpPr>
          <p:cNvPr id="8" name="Shape 5"/>
          <p:cNvSpPr/>
          <p:nvPr/>
        </p:nvSpPr>
        <p:spPr>
          <a:xfrm>
            <a:off x="4635401" y="1631950"/>
            <a:ext cx="2921000" cy="4762500"/>
          </a:xfrm>
          <a:custGeom>
            <a:avLst/>
            <a:gdLst/>
            <a:ahLst/>
            <a:cxnLst/>
            <a:rect l="l" t="t" r="r" b="b"/>
            <a:pathLst>
              <a:path w="2921000" h="4762500">
                <a:moveTo>
                  <a:pt x="101592" y="0"/>
                </a:moveTo>
                <a:lnTo>
                  <a:pt x="2819408" y="0"/>
                </a:lnTo>
                <a:cubicBezTo>
                  <a:pt x="2875516" y="0"/>
                  <a:pt x="2921000" y="45484"/>
                  <a:pt x="2921000" y="101592"/>
                </a:cubicBezTo>
                <a:lnTo>
                  <a:pt x="2921000" y="4660908"/>
                </a:lnTo>
                <a:cubicBezTo>
                  <a:pt x="2921000" y="4717016"/>
                  <a:pt x="2875516" y="4762500"/>
                  <a:pt x="2819408" y="4762500"/>
                </a:cubicBezTo>
                <a:lnTo>
                  <a:pt x="101592" y="4762500"/>
                </a:lnTo>
                <a:cubicBezTo>
                  <a:pt x="45484" y="4762500"/>
                  <a:pt x="0" y="4717016"/>
                  <a:pt x="0" y="4660908"/>
                </a:cubicBezTo>
                <a:lnTo>
                  <a:pt x="0" y="101592"/>
                </a:lnTo>
                <a:cubicBezTo>
                  <a:pt x="0" y="45522"/>
                  <a:pt x="45522" y="0"/>
                  <a:pt x="101592" y="0"/>
                </a:cubicBezTo>
                <a:close/>
              </a:path>
            </a:pathLst>
          </a:custGeom>
          <a:solidFill>
            <a:srgbClr val="76D9DB">
              <a:alpha val="12549"/>
            </a:srgbClr>
          </a:solidFill>
          <a:ln/>
        </p:spPr>
      </p:sp>
      <p:sp>
        <p:nvSpPr>
          <p:cNvPr id="9" name="Shape 6"/>
          <p:cNvSpPr/>
          <p:nvPr/>
        </p:nvSpPr>
        <p:spPr>
          <a:xfrm>
            <a:off x="5753001" y="1835150"/>
            <a:ext cx="685800" cy="609600"/>
          </a:xfrm>
          <a:custGeom>
            <a:avLst/>
            <a:gdLst/>
            <a:ahLst/>
            <a:cxnLst/>
            <a:rect l="l" t="t" r="r" b="b"/>
            <a:pathLst>
              <a:path w="685800" h="609600">
                <a:moveTo>
                  <a:pt x="610076" y="285750"/>
                </a:moveTo>
                <a:lnTo>
                  <a:pt x="400526" y="285750"/>
                </a:lnTo>
                <a:cubicBezTo>
                  <a:pt x="379452" y="285750"/>
                  <a:pt x="362426" y="268724"/>
                  <a:pt x="362426" y="247650"/>
                </a:cubicBezTo>
                <a:lnTo>
                  <a:pt x="362426" y="38100"/>
                </a:lnTo>
                <a:cubicBezTo>
                  <a:pt x="362426" y="17026"/>
                  <a:pt x="379571" y="-238"/>
                  <a:pt x="400407" y="2500"/>
                </a:cubicBezTo>
                <a:cubicBezTo>
                  <a:pt x="527804" y="19407"/>
                  <a:pt x="628769" y="120372"/>
                  <a:pt x="645676" y="247769"/>
                </a:cubicBezTo>
                <a:cubicBezTo>
                  <a:pt x="648414" y="268605"/>
                  <a:pt x="631150" y="285750"/>
                  <a:pt x="610076" y="285750"/>
                </a:cubicBezTo>
                <a:close/>
                <a:moveTo>
                  <a:pt x="265033" y="44291"/>
                </a:moveTo>
                <a:cubicBezTo>
                  <a:pt x="286583" y="39767"/>
                  <a:pt x="305276" y="57388"/>
                  <a:pt x="305276" y="79415"/>
                </a:cubicBezTo>
                <a:lnTo>
                  <a:pt x="305276" y="314325"/>
                </a:lnTo>
                <a:cubicBezTo>
                  <a:pt x="305276" y="320993"/>
                  <a:pt x="307658" y="327422"/>
                  <a:pt x="311825" y="332542"/>
                </a:cubicBezTo>
                <a:lnTo>
                  <a:pt x="469106" y="522327"/>
                </a:lnTo>
                <a:cubicBezTo>
                  <a:pt x="483037" y="539115"/>
                  <a:pt x="480060" y="564475"/>
                  <a:pt x="460891" y="574834"/>
                </a:cubicBezTo>
                <a:cubicBezTo>
                  <a:pt x="420291" y="596979"/>
                  <a:pt x="373737" y="609600"/>
                  <a:pt x="324326" y="609600"/>
                </a:cubicBezTo>
                <a:cubicBezTo>
                  <a:pt x="166568" y="609600"/>
                  <a:pt x="38576" y="481608"/>
                  <a:pt x="38576" y="323850"/>
                </a:cubicBezTo>
                <a:cubicBezTo>
                  <a:pt x="38576" y="186333"/>
                  <a:pt x="135612" y="71557"/>
                  <a:pt x="265033" y="44291"/>
                </a:cubicBezTo>
                <a:close/>
                <a:moveTo>
                  <a:pt x="568881" y="342900"/>
                </a:moveTo>
                <a:lnTo>
                  <a:pt x="645081" y="342900"/>
                </a:lnTo>
                <a:cubicBezTo>
                  <a:pt x="667107" y="342900"/>
                  <a:pt x="684728" y="361593"/>
                  <a:pt x="680204" y="383143"/>
                </a:cubicBezTo>
                <a:cubicBezTo>
                  <a:pt x="668060" y="440769"/>
                  <a:pt x="638532" y="491966"/>
                  <a:pt x="597337" y="531019"/>
                </a:cubicBezTo>
                <a:cubicBezTo>
                  <a:pt x="582692" y="544949"/>
                  <a:pt x="559713" y="541973"/>
                  <a:pt x="546854" y="526375"/>
                </a:cubicBezTo>
                <a:lnTo>
                  <a:pt x="446365" y="405289"/>
                </a:lnTo>
                <a:cubicBezTo>
                  <a:pt x="425767" y="380405"/>
                  <a:pt x="443508" y="342900"/>
                  <a:pt x="475655" y="342900"/>
                </a:cubicBezTo>
                <a:lnTo>
                  <a:pt x="568762" y="342900"/>
                </a:lnTo>
                <a:close/>
              </a:path>
            </a:pathLst>
          </a:custGeom>
          <a:solidFill>
            <a:srgbClr val="76D9DB"/>
          </a:solidFill>
          <a:ln/>
        </p:spPr>
      </p:sp>
      <p:sp>
        <p:nvSpPr>
          <p:cNvPr id="10" name="Text 7"/>
          <p:cNvSpPr/>
          <p:nvPr/>
        </p:nvSpPr>
        <p:spPr>
          <a:xfrm>
            <a:off x="5131594" y="2647950"/>
            <a:ext cx="19304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KÊNH ĐẦU TƯ</a:t>
            </a:r>
            <a:endParaRPr lang="en-US" sz="1600" dirty="0"/>
          </a:p>
        </p:txBody>
      </p:sp>
      <p:sp>
        <p:nvSpPr>
          <p:cNvPr id="11" name="Text 8"/>
          <p:cNvSpPr/>
          <p:nvPr/>
        </p:nvSpPr>
        <p:spPr>
          <a:xfrm>
            <a:off x="4794151" y="3105150"/>
            <a:ext cx="2603500" cy="762000"/>
          </a:xfrm>
          <a:prstGeom prst="rect">
            <a:avLst/>
          </a:prstGeom>
          <a:noFill/>
          <a:ln/>
        </p:spPr>
        <p:txBody>
          <a:bodyPr wrap="square" lIns="0" tIns="0" rIns="0" bIns="0" rtlCol="0" anchor="ctr"/>
          <a:lstStyle/>
          <a:p>
            <a:pPr algn="ctr">
              <a:lnSpc>
                <a:spcPct val="120000"/>
              </a:lnSpc>
            </a:pPr>
            <a:r>
              <a:rPr lang="en-US" sz="1400" dirty="0">
                <a:solidFill>
                  <a:srgbClr val="282828"/>
                </a:solidFill>
                <a:latin typeface="MiSans" pitchFamily="34" charset="0"/>
                <a:ea typeface="MiSans" pitchFamily="34" charset="-122"/>
                <a:cs typeface="MiSans" pitchFamily="34" charset="-120"/>
              </a:rPr>
              <a:t>So sánh ưu nhược điểm: Tiết kiệm, Chứng khoán, BĐS, Vàng.</a:t>
            </a:r>
            <a:endParaRPr lang="en-US" sz="1600" dirty="0"/>
          </a:p>
        </p:txBody>
      </p:sp>
      <p:sp>
        <p:nvSpPr>
          <p:cNvPr id="12" name="Shape 9"/>
          <p:cNvSpPr/>
          <p:nvPr/>
        </p:nvSpPr>
        <p:spPr>
          <a:xfrm>
            <a:off x="8530034" y="1428750"/>
            <a:ext cx="2921000" cy="4762500"/>
          </a:xfrm>
          <a:custGeom>
            <a:avLst/>
            <a:gdLst/>
            <a:ahLst/>
            <a:cxnLst/>
            <a:rect l="l" t="t" r="r" b="b"/>
            <a:pathLst>
              <a:path w="2921000" h="4762500">
                <a:moveTo>
                  <a:pt x="101592" y="0"/>
                </a:moveTo>
                <a:lnTo>
                  <a:pt x="2819408" y="0"/>
                </a:lnTo>
                <a:cubicBezTo>
                  <a:pt x="2875516" y="0"/>
                  <a:pt x="2921000" y="45484"/>
                  <a:pt x="2921000" y="101592"/>
                </a:cubicBezTo>
                <a:lnTo>
                  <a:pt x="2921000" y="4660908"/>
                </a:lnTo>
                <a:cubicBezTo>
                  <a:pt x="2921000" y="4717016"/>
                  <a:pt x="2875516" y="4762500"/>
                  <a:pt x="2819408" y="4762500"/>
                </a:cubicBezTo>
                <a:lnTo>
                  <a:pt x="101592" y="4762500"/>
                </a:lnTo>
                <a:cubicBezTo>
                  <a:pt x="45484" y="4762500"/>
                  <a:pt x="0" y="4717016"/>
                  <a:pt x="0" y="4660908"/>
                </a:cubicBezTo>
                <a:lnTo>
                  <a:pt x="0" y="101592"/>
                </a:lnTo>
                <a:cubicBezTo>
                  <a:pt x="0" y="45522"/>
                  <a:pt x="45522" y="0"/>
                  <a:pt x="101592" y="0"/>
                </a:cubicBezTo>
                <a:close/>
              </a:path>
            </a:pathLst>
          </a:custGeom>
          <a:solidFill>
            <a:srgbClr val="21B5B8">
              <a:alpha val="12549"/>
            </a:srgbClr>
          </a:solidFill>
          <a:ln/>
        </p:spPr>
      </p:sp>
      <p:sp>
        <p:nvSpPr>
          <p:cNvPr id="13" name="Shape 10"/>
          <p:cNvSpPr/>
          <p:nvPr/>
        </p:nvSpPr>
        <p:spPr>
          <a:xfrm>
            <a:off x="9685734" y="1631950"/>
            <a:ext cx="609600" cy="609600"/>
          </a:xfrm>
          <a:custGeom>
            <a:avLst/>
            <a:gdLst/>
            <a:ahLst/>
            <a:cxnLst/>
            <a:rect l="l" t="t" r="r" b="b"/>
            <a:pathLst>
              <a:path w="609600" h="609600">
                <a:moveTo>
                  <a:pt x="0" y="95250"/>
                </a:moveTo>
                <a:cubicBezTo>
                  <a:pt x="0" y="63698"/>
                  <a:pt x="25598" y="38100"/>
                  <a:pt x="57150" y="38100"/>
                </a:cubicBezTo>
                <a:lnTo>
                  <a:pt x="171450" y="38100"/>
                </a:lnTo>
                <a:cubicBezTo>
                  <a:pt x="203002" y="38100"/>
                  <a:pt x="228600" y="63698"/>
                  <a:pt x="228600" y="95250"/>
                </a:cubicBezTo>
                <a:lnTo>
                  <a:pt x="228600" y="114300"/>
                </a:lnTo>
                <a:lnTo>
                  <a:pt x="381000" y="114300"/>
                </a:lnTo>
                <a:lnTo>
                  <a:pt x="381000" y="95250"/>
                </a:lnTo>
                <a:cubicBezTo>
                  <a:pt x="381000" y="63698"/>
                  <a:pt x="406598" y="38100"/>
                  <a:pt x="438150" y="38100"/>
                </a:cubicBezTo>
                <a:lnTo>
                  <a:pt x="552450" y="38100"/>
                </a:lnTo>
                <a:cubicBezTo>
                  <a:pt x="584002" y="38100"/>
                  <a:pt x="609600" y="63698"/>
                  <a:pt x="609600" y="95250"/>
                </a:cubicBezTo>
                <a:lnTo>
                  <a:pt x="609600" y="209550"/>
                </a:lnTo>
                <a:cubicBezTo>
                  <a:pt x="609600" y="241102"/>
                  <a:pt x="584002" y="266700"/>
                  <a:pt x="552450" y="266700"/>
                </a:cubicBezTo>
                <a:lnTo>
                  <a:pt x="438150" y="266700"/>
                </a:lnTo>
                <a:cubicBezTo>
                  <a:pt x="406598" y="266700"/>
                  <a:pt x="381000" y="241102"/>
                  <a:pt x="381000" y="209550"/>
                </a:cubicBezTo>
                <a:lnTo>
                  <a:pt x="381000" y="190500"/>
                </a:lnTo>
                <a:lnTo>
                  <a:pt x="228600" y="190500"/>
                </a:lnTo>
                <a:lnTo>
                  <a:pt x="228600" y="209550"/>
                </a:lnTo>
                <a:cubicBezTo>
                  <a:pt x="228600" y="218242"/>
                  <a:pt x="226576" y="226576"/>
                  <a:pt x="223123" y="233958"/>
                </a:cubicBezTo>
                <a:lnTo>
                  <a:pt x="304800" y="342900"/>
                </a:lnTo>
                <a:lnTo>
                  <a:pt x="400050" y="342900"/>
                </a:lnTo>
                <a:cubicBezTo>
                  <a:pt x="431602" y="342900"/>
                  <a:pt x="457200" y="368498"/>
                  <a:pt x="457200" y="400050"/>
                </a:cubicBezTo>
                <a:lnTo>
                  <a:pt x="457200" y="514350"/>
                </a:lnTo>
                <a:cubicBezTo>
                  <a:pt x="457200" y="545902"/>
                  <a:pt x="431602" y="571500"/>
                  <a:pt x="400050" y="571500"/>
                </a:cubicBezTo>
                <a:lnTo>
                  <a:pt x="285750" y="571500"/>
                </a:lnTo>
                <a:cubicBezTo>
                  <a:pt x="254198" y="571500"/>
                  <a:pt x="228600" y="545902"/>
                  <a:pt x="228600" y="514350"/>
                </a:cubicBezTo>
                <a:lnTo>
                  <a:pt x="228600" y="400050"/>
                </a:lnTo>
                <a:cubicBezTo>
                  <a:pt x="228600" y="391358"/>
                  <a:pt x="230624" y="383024"/>
                  <a:pt x="234077" y="375642"/>
                </a:cubicBezTo>
                <a:lnTo>
                  <a:pt x="152400" y="266700"/>
                </a:lnTo>
                <a:lnTo>
                  <a:pt x="57150" y="266700"/>
                </a:lnTo>
                <a:cubicBezTo>
                  <a:pt x="25598" y="266700"/>
                  <a:pt x="0" y="241102"/>
                  <a:pt x="0" y="209550"/>
                </a:cubicBezTo>
                <a:lnTo>
                  <a:pt x="0" y="95250"/>
                </a:lnTo>
                <a:close/>
              </a:path>
            </a:pathLst>
          </a:custGeom>
          <a:solidFill>
            <a:srgbClr val="21B5B8"/>
          </a:solidFill>
          <a:ln/>
        </p:spPr>
      </p:sp>
      <p:sp>
        <p:nvSpPr>
          <p:cNvPr id="14" name="Text 11"/>
          <p:cNvSpPr/>
          <p:nvPr/>
        </p:nvSpPr>
        <p:spPr>
          <a:xfrm>
            <a:off x="8840391" y="2444750"/>
            <a:ext cx="22987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QUY TRÌNH STEM</a:t>
            </a:r>
            <a:endParaRPr lang="en-US" sz="1600" dirty="0"/>
          </a:p>
        </p:txBody>
      </p:sp>
      <p:sp>
        <p:nvSpPr>
          <p:cNvPr id="15" name="Text 12"/>
          <p:cNvSpPr/>
          <p:nvPr/>
        </p:nvSpPr>
        <p:spPr>
          <a:xfrm>
            <a:off x="8688784" y="2901950"/>
            <a:ext cx="2603500" cy="762000"/>
          </a:xfrm>
          <a:prstGeom prst="rect">
            <a:avLst/>
          </a:prstGeom>
          <a:noFill/>
          <a:ln/>
        </p:spPr>
        <p:txBody>
          <a:bodyPr wrap="square" lIns="0" tIns="0" rIns="0" bIns="0" rtlCol="0" anchor="ctr"/>
          <a:lstStyle/>
          <a:p>
            <a:pPr algn="ctr">
              <a:lnSpc>
                <a:spcPct val="120000"/>
              </a:lnSpc>
            </a:pPr>
            <a:r>
              <a:rPr lang="en-US" sz="1400" dirty="0">
                <a:solidFill>
                  <a:srgbClr val="282828"/>
                </a:solidFill>
                <a:latin typeface="MiSans" pitchFamily="34" charset="0"/>
                <a:ea typeface="MiSans" pitchFamily="34" charset="-122"/>
                <a:cs typeface="MiSans" pitchFamily="34" charset="-120"/>
              </a:rPr>
              <a:t>Mô hình 5E: Engage → Explore → Explain → Elaborate → Evaluate.</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373221"/>
          </a:xfrm>
          <a:prstGeom prst="rect">
            <a:avLst/>
          </a:prstGeom>
          <a:gradFill flip="none" rotWithShape="1">
            <a:gsLst>
              <a:gs pos="0">
                <a:srgbClr val="F6F8FD"/>
              </a:gs>
              <a:gs pos="100000">
                <a:srgbClr val="90D0DF"/>
              </a:gs>
            </a:gsLst>
            <a:lin ang="5400000" scaled="1"/>
          </a:gradFill>
          <a:ln/>
        </p:spPr>
      </p:sp>
      <p:sp>
        <p:nvSpPr>
          <p:cNvPr id="3" name="Text 1"/>
          <p:cNvSpPr/>
          <p:nvPr/>
        </p:nvSpPr>
        <p:spPr>
          <a:xfrm>
            <a:off x="0" y="0"/>
            <a:ext cx="12249150" cy="373221"/>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678089" y="1640417"/>
            <a:ext cx="1703917" cy="174625"/>
          </a:xfrm>
          <a:prstGeom prst="rect">
            <a:avLst/>
          </a:prstGeom>
          <a:noFill/>
          <a:ln/>
        </p:spPr>
        <p:txBody>
          <a:bodyPr wrap="square" lIns="91440" tIns="45720" rIns="91440" bIns="45720" rtlCol="0" anchor="t">
            <a:spAutoFit/>
          </a:bodyPr>
          <a:lstStyle/>
          <a:p>
            <a:pPr>
              <a:lnSpc>
                <a:spcPct val="100000"/>
              </a:lnSpc>
            </a:pPr>
            <a:r>
              <a:rPr lang="en-US" sz="1800" dirty="0">
                <a:solidFill>
                  <a:srgbClr val="000000"/>
                </a:solidFill>
                <a:latin typeface="Calibri" pitchFamily="34" charset="0"/>
                <a:ea typeface="Calibri" pitchFamily="34" charset="-122"/>
                <a:cs typeface="Calibri" pitchFamily="34" charset="-120"/>
              </a:rPr>
              <a:t> </a:t>
            </a:r>
            <a:endParaRPr lang="en-US" sz="1600" dirty="0"/>
          </a:p>
        </p:txBody>
      </p:sp>
      <p:sp>
        <p:nvSpPr>
          <p:cNvPr id="5" name="Text 3"/>
          <p:cNvSpPr/>
          <p:nvPr/>
        </p:nvSpPr>
        <p:spPr>
          <a:xfrm>
            <a:off x="645492" y="4663982"/>
            <a:ext cx="2674531" cy="530324"/>
          </a:xfrm>
          <a:prstGeom prst="rect">
            <a:avLst/>
          </a:prstGeom>
          <a:noFill/>
          <a:ln/>
        </p:spPr>
        <p:txBody>
          <a:bodyPr wrap="square" lIns="91440" tIns="45720" rIns="91440" bIns="45720" rtlCol="0" anchor="t"/>
          <a:lstStyle/>
          <a:p>
            <a:pPr>
              <a:lnSpc>
                <a:spcPct val="100000"/>
              </a:lnSpc>
            </a:pPr>
            <a:r>
              <a:rPr lang="en-US" sz="3600" b="1" dirty="0">
                <a:solidFill>
                  <a:srgbClr val="63BCCA"/>
                </a:solidFill>
                <a:latin typeface="MiSans" pitchFamily="34" charset="0"/>
                <a:ea typeface="MiSans" pitchFamily="34" charset="-122"/>
                <a:cs typeface="MiSans" pitchFamily="34" charset="-120"/>
              </a:rPr>
              <a:t>CONTENT</a:t>
            </a:r>
            <a:endParaRPr lang="en-US" sz="1600" dirty="0"/>
          </a:p>
        </p:txBody>
      </p:sp>
      <p:sp>
        <p:nvSpPr>
          <p:cNvPr id="6" name="Text 4"/>
          <p:cNvSpPr/>
          <p:nvPr/>
        </p:nvSpPr>
        <p:spPr>
          <a:xfrm>
            <a:off x="4986576" y="1056852"/>
            <a:ext cx="1703655" cy="7937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01</a:t>
            </a:r>
            <a:endParaRPr lang="en-US" sz="1600" dirty="0"/>
          </a:p>
        </p:txBody>
      </p:sp>
      <p:sp>
        <p:nvSpPr>
          <p:cNvPr id="7" name="Text 5"/>
          <p:cNvSpPr/>
          <p:nvPr/>
        </p:nvSpPr>
        <p:spPr>
          <a:xfrm>
            <a:off x="5957462" y="1273387"/>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Mở đầu &amp; Bối cảnh</a:t>
            </a:r>
            <a:endParaRPr lang="en-US" sz="1600" dirty="0"/>
          </a:p>
        </p:txBody>
      </p:sp>
      <p:sp>
        <p:nvSpPr>
          <p:cNvPr id="8" name="Text 6"/>
          <p:cNvSpPr/>
          <p:nvPr/>
        </p:nvSpPr>
        <p:spPr>
          <a:xfrm>
            <a:off x="4986655" y="2138839"/>
            <a:ext cx="1703655" cy="7937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02</a:t>
            </a:r>
            <a:endParaRPr lang="en-US" sz="1600" dirty="0"/>
          </a:p>
        </p:txBody>
      </p:sp>
      <p:sp>
        <p:nvSpPr>
          <p:cNvPr id="9" name="Text 7"/>
          <p:cNvSpPr/>
          <p:nvPr/>
        </p:nvSpPr>
        <p:spPr>
          <a:xfrm>
            <a:off x="5957541" y="2355374"/>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Căn cứ &amp; Mục tiêu</a:t>
            </a:r>
            <a:endParaRPr lang="en-US" sz="1600" dirty="0"/>
          </a:p>
        </p:txBody>
      </p:sp>
      <p:sp>
        <p:nvSpPr>
          <p:cNvPr id="10" name="Text 8"/>
          <p:cNvSpPr/>
          <p:nvPr/>
        </p:nvSpPr>
        <p:spPr>
          <a:xfrm>
            <a:off x="4986655" y="3220826"/>
            <a:ext cx="1703655" cy="7937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03</a:t>
            </a:r>
            <a:endParaRPr lang="en-US" sz="1600" dirty="0"/>
          </a:p>
        </p:txBody>
      </p:sp>
      <p:sp>
        <p:nvSpPr>
          <p:cNvPr id="11" name="Text 9"/>
          <p:cNvSpPr/>
          <p:nvPr/>
        </p:nvSpPr>
        <p:spPr>
          <a:xfrm>
            <a:off x="5957541" y="3437361"/>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Nền tảng Toán &amp; Công nghệ</a:t>
            </a:r>
            <a:endParaRPr lang="en-US" sz="1600" dirty="0"/>
          </a:p>
        </p:txBody>
      </p:sp>
      <p:sp>
        <p:nvSpPr>
          <p:cNvPr id="12" name="Text 10"/>
          <p:cNvSpPr/>
          <p:nvPr/>
        </p:nvSpPr>
        <p:spPr>
          <a:xfrm>
            <a:off x="4986655" y="4302813"/>
            <a:ext cx="1703655" cy="7937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04</a:t>
            </a:r>
            <a:endParaRPr lang="en-US" sz="1600" dirty="0"/>
          </a:p>
        </p:txBody>
      </p:sp>
      <p:sp>
        <p:nvSpPr>
          <p:cNvPr id="13" name="Text 11"/>
          <p:cNvSpPr/>
          <p:nvPr/>
        </p:nvSpPr>
        <p:spPr>
          <a:xfrm>
            <a:off x="5957541" y="4519348"/>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Demo Web App</a:t>
            </a:r>
            <a:endParaRPr lang="en-US" sz="1600" dirty="0"/>
          </a:p>
        </p:txBody>
      </p:sp>
      <p:sp>
        <p:nvSpPr>
          <p:cNvPr id="14" name="Text 12"/>
          <p:cNvSpPr/>
          <p:nvPr/>
        </p:nvSpPr>
        <p:spPr>
          <a:xfrm>
            <a:off x="4986655" y="5384800"/>
            <a:ext cx="1703655" cy="7937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05</a:t>
            </a:r>
            <a:endParaRPr lang="en-US" sz="1600" dirty="0"/>
          </a:p>
        </p:txBody>
      </p:sp>
      <p:sp>
        <p:nvSpPr>
          <p:cNvPr id="15" name="Text 13"/>
          <p:cNvSpPr/>
          <p:nvPr/>
        </p:nvSpPr>
        <p:spPr>
          <a:xfrm>
            <a:off x="5957541" y="5601335"/>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Tiến trình &amp; Nhiệm vụ</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Tiến trình &amp; Nhiệm vụ</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05</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119380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KỊCH BẢN 2 TIẾT HỌC (90 phút)</a:t>
            </a:r>
            <a:endParaRPr lang="en-US" sz="1600" dirty="0"/>
          </a:p>
        </p:txBody>
      </p:sp>
      <p:sp>
        <p:nvSpPr>
          <p:cNvPr id="4" name="Text 1"/>
          <p:cNvSpPr/>
          <p:nvPr/>
        </p:nvSpPr>
        <p:spPr>
          <a:xfrm>
            <a:off x="196850" y="1905000"/>
            <a:ext cx="927100" cy="355600"/>
          </a:xfrm>
          <a:prstGeom prst="rect">
            <a:avLst/>
          </a:prstGeom>
          <a:noFill/>
          <a:ln/>
        </p:spPr>
        <p:txBody>
          <a:bodyPr wrap="square" lIns="0" tIns="0" rIns="0" bIns="0" rtlCol="0" anchor="ctr"/>
          <a:lstStyle/>
          <a:p>
            <a:pPr algn="ctr">
              <a:lnSpc>
                <a:spcPct val="130000"/>
              </a:lnSpc>
            </a:pPr>
            <a:r>
              <a:rPr lang="en-US" sz="1800" b="1" dirty="0">
                <a:solidFill>
                  <a:srgbClr val="21B5B8"/>
                </a:solidFill>
                <a:latin typeface="MiSans" pitchFamily="34" charset="0"/>
                <a:ea typeface="MiSans" pitchFamily="34" charset="-122"/>
                <a:cs typeface="MiSans" pitchFamily="34" charset="-120"/>
              </a:rPr>
              <a:t>10'</a:t>
            </a:r>
            <a:endParaRPr lang="en-US" sz="1600" dirty="0"/>
          </a:p>
        </p:txBody>
      </p:sp>
      <p:sp>
        <p:nvSpPr>
          <p:cNvPr id="5" name="Shape 2"/>
          <p:cNvSpPr/>
          <p:nvPr/>
        </p:nvSpPr>
        <p:spPr>
          <a:xfrm>
            <a:off x="1066800" y="1854200"/>
            <a:ext cx="10871200" cy="457200"/>
          </a:xfrm>
          <a:custGeom>
            <a:avLst/>
            <a:gdLst/>
            <a:ahLst/>
            <a:cxnLst/>
            <a:rect l="l" t="t" r="r" b="b"/>
            <a:pathLst>
              <a:path w="10871200" h="457200">
                <a:moveTo>
                  <a:pt x="0" y="0"/>
                </a:moveTo>
                <a:lnTo>
                  <a:pt x="10769601" y="0"/>
                </a:lnTo>
                <a:cubicBezTo>
                  <a:pt x="10825713" y="0"/>
                  <a:pt x="10871200" y="45487"/>
                  <a:pt x="10871200" y="101599"/>
                </a:cubicBezTo>
                <a:lnTo>
                  <a:pt x="10871200" y="355601"/>
                </a:lnTo>
                <a:cubicBezTo>
                  <a:pt x="10871200" y="411713"/>
                  <a:pt x="10825713" y="457200"/>
                  <a:pt x="10769601" y="457200"/>
                </a:cubicBezTo>
                <a:lnTo>
                  <a:pt x="0" y="457200"/>
                </a:lnTo>
                <a:lnTo>
                  <a:pt x="0" y="0"/>
                </a:lnTo>
                <a:close/>
              </a:path>
            </a:pathLst>
          </a:custGeom>
          <a:solidFill>
            <a:srgbClr val="4AC4C6">
              <a:alpha val="18824"/>
            </a:srgbClr>
          </a:solidFill>
          <a:ln/>
        </p:spPr>
      </p:sp>
      <p:sp>
        <p:nvSpPr>
          <p:cNvPr id="6" name="Text 3"/>
          <p:cNvSpPr/>
          <p:nvPr/>
        </p:nvSpPr>
        <p:spPr>
          <a:xfrm>
            <a:off x="1066800" y="1854200"/>
            <a:ext cx="10960100" cy="457200"/>
          </a:xfrm>
          <a:prstGeom prst="rect">
            <a:avLst/>
          </a:prstGeom>
          <a:noFill/>
          <a:ln/>
        </p:spPr>
        <p:txBody>
          <a:bodyPr wrap="square" lIns="101600" tIns="101600" rIns="101600" bIns="10160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Khởi động: Video case study Nam</a:t>
            </a:r>
            <a:endParaRPr lang="en-US" sz="1600" dirty="0"/>
          </a:p>
        </p:txBody>
      </p:sp>
      <p:sp>
        <p:nvSpPr>
          <p:cNvPr id="7" name="Text 4"/>
          <p:cNvSpPr/>
          <p:nvPr/>
        </p:nvSpPr>
        <p:spPr>
          <a:xfrm>
            <a:off x="196850" y="2463800"/>
            <a:ext cx="927100" cy="355600"/>
          </a:xfrm>
          <a:prstGeom prst="rect">
            <a:avLst/>
          </a:prstGeom>
          <a:noFill/>
          <a:ln/>
        </p:spPr>
        <p:txBody>
          <a:bodyPr wrap="square" lIns="0" tIns="0" rIns="0" bIns="0" rtlCol="0" anchor="ctr"/>
          <a:lstStyle/>
          <a:p>
            <a:pPr algn="ctr">
              <a:lnSpc>
                <a:spcPct val="130000"/>
              </a:lnSpc>
            </a:pPr>
            <a:r>
              <a:rPr lang="en-US" sz="1800" b="1" dirty="0">
                <a:solidFill>
                  <a:srgbClr val="21B5B8"/>
                </a:solidFill>
                <a:latin typeface="MiSans" pitchFamily="34" charset="0"/>
                <a:ea typeface="MiSans" pitchFamily="34" charset="-122"/>
                <a:cs typeface="MiSans" pitchFamily="34" charset="-120"/>
              </a:rPr>
              <a:t>15'</a:t>
            </a:r>
            <a:endParaRPr lang="en-US" sz="1600" dirty="0"/>
          </a:p>
        </p:txBody>
      </p:sp>
      <p:sp>
        <p:nvSpPr>
          <p:cNvPr id="8" name="Shape 5"/>
          <p:cNvSpPr/>
          <p:nvPr/>
        </p:nvSpPr>
        <p:spPr>
          <a:xfrm>
            <a:off x="1066800" y="2413000"/>
            <a:ext cx="10871200" cy="457200"/>
          </a:xfrm>
          <a:custGeom>
            <a:avLst/>
            <a:gdLst/>
            <a:ahLst/>
            <a:cxnLst/>
            <a:rect l="l" t="t" r="r" b="b"/>
            <a:pathLst>
              <a:path w="10871200" h="457200">
                <a:moveTo>
                  <a:pt x="0" y="0"/>
                </a:moveTo>
                <a:lnTo>
                  <a:pt x="10769601" y="0"/>
                </a:lnTo>
                <a:cubicBezTo>
                  <a:pt x="10825713" y="0"/>
                  <a:pt x="10871200" y="45487"/>
                  <a:pt x="10871200" y="101599"/>
                </a:cubicBezTo>
                <a:lnTo>
                  <a:pt x="10871200" y="355601"/>
                </a:lnTo>
                <a:cubicBezTo>
                  <a:pt x="10871200" y="411713"/>
                  <a:pt x="10825713" y="457200"/>
                  <a:pt x="10769601" y="457200"/>
                </a:cubicBezTo>
                <a:lnTo>
                  <a:pt x="0" y="457200"/>
                </a:lnTo>
                <a:lnTo>
                  <a:pt x="0" y="0"/>
                </a:lnTo>
                <a:close/>
              </a:path>
            </a:pathLst>
          </a:custGeom>
          <a:solidFill>
            <a:srgbClr val="76D9DB">
              <a:alpha val="18824"/>
            </a:srgbClr>
          </a:solidFill>
          <a:ln/>
        </p:spPr>
      </p:sp>
      <p:sp>
        <p:nvSpPr>
          <p:cNvPr id="9" name="Text 6"/>
          <p:cNvSpPr/>
          <p:nvPr/>
        </p:nvSpPr>
        <p:spPr>
          <a:xfrm>
            <a:off x="1066800" y="2413000"/>
            <a:ext cx="10960100" cy="457200"/>
          </a:xfrm>
          <a:prstGeom prst="rect">
            <a:avLst/>
          </a:prstGeom>
          <a:noFill/>
          <a:ln/>
        </p:spPr>
        <p:txBody>
          <a:bodyPr wrap="square" lIns="101600" tIns="101600" rIns="101600" bIns="10160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Khám phá công thức lãi kép</a:t>
            </a:r>
            <a:endParaRPr lang="en-US" sz="1600" dirty="0"/>
          </a:p>
        </p:txBody>
      </p:sp>
      <p:sp>
        <p:nvSpPr>
          <p:cNvPr id="10" name="Text 7"/>
          <p:cNvSpPr/>
          <p:nvPr/>
        </p:nvSpPr>
        <p:spPr>
          <a:xfrm>
            <a:off x="196850" y="3022600"/>
            <a:ext cx="927100" cy="355600"/>
          </a:xfrm>
          <a:prstGeom prst="rect">
            <a:avLst/>
          </a:prstGeom>
          <a:noFill/>
          <a:ln/>
        </p:spPr>
        <p:txBody>
          <a:bodyPr wrap="square" lIns="0" tIns="0" rIns="0" bIns="0" rtlCol="0" anchor="ctr"/>
          <a:lstStyle/>
          <a:p>
            <a:pPr algn="ctr">
              <a:lnSpc>
                <a:spcPct val="130000"/>
              </a:lnSpc>
            </a:pPr>
            <a:r>
              <a:rPr lang="en-US" sz="1800" b="1" dirty="0">
                <a:solidFill>
                  <a:srgbClr val="21B5B8"/>
                </a:solidFill>
                <a:latin typeface="MiSans" pitchFamily="34" charset="0"/>
                <a:ea typeface="MiSans" pitchFamily="34" charset="-122"/>
                <a:cs typeface="MiSans" pitchFamily="34" charset="-120"/>
              </a:rPr>
              <a:t>10'</a:t>
            </a:r>
            <a:endParaRPr lang="en-US" sz="1600" dirty="0"/>
          </a:p>
        </p:txBody>
      </p:sp>
      <p:sp>
        <p:nvSpPr>
          <p:cNvPr id="11" name="Shape 8"/>
          <p:cNvSpPr/>
          <p:nvPr/>
        </p:nvSpPr>
        <p:spPr>
          <a:xfrm>
            <a:off x="1066800" y="2971800"/>
            <a:ext cx="10871200" cy="457200"/>
          </a:xfrm>
          <a:custGeom>
            <a:avLst/>
            <a:gdLst/>
            <a:ahLst/>
            <a:cxnLst/>
            <a:rect l="l" t="t" r="r" b="b"/>
            <a:pathLst>
              <a:path w="10871200" h="457200">
                <a:moveTo>
                  <a:pt x="0" y="0"/>
                </a:moveTo>
                <a:lnTo>
                  <a:pt x="10769601" y="0"/>
                </a:lnTo>
                <a:cubicBezTo>
                  <a:pt x="10825713" y="0"/>
                  <a:pt x="10871200" y="45487"/>
                  <a:pt x="10871200" y="101599"/>
                </a:cubicBezTo>
                <a:lnTo>
                  <a:pt x="10871200" y="355601"/>
                </a:lnTo>
                <a:cubicBezTo>
                  <a:pt x="10871200" y="411713"/>
                  <a:pt x="10825713" y="457200"/>
                  <a:pt x="10769601" y="457200"/>
                </a:cubicBezTo>
                <a:lnTo>
                  <a:pt x="0" y="457200"/>
                </a:lnTo>
                <a:lnTo>
                  <a:pt x="0" y="0"/>
                </a:lnTo>
                <a:close/>
              </a:path>
            </a:pathLst>
          </a:custGeom>
          <a:solidFill>
            <a:srgbClr val="4AC4C6">
              <a:alpha val="18824"/>
            </a:srgbClr>
          </a:solidFill>
          <a:ln/>
        </p:spPr>
      </p:sp>
      <p:sp>
        <p:nvSpPr>
          <p:cNvPr id="12" name="Text 9"/>
          <p:cNvSpPr/>
          <p:nvPr/>
        </p:nvSpPr>
        <p:spPr>
          <a:xfrm>
            <a:off x="1066800" y="2971800"/>
            <a:ext cx="10960100" cy="457200"/>
          </a:xfrm>
          <a:prstGeom prst="rect">
            <a:avLst/>
          </a:prstGeom>
          <a:noFill/>
          <a:ln/>
        </p:spPr>
        <p:txBody>
          <a:bodyPr wrap="square" lIns="101600" tIns="101600" rIns="101600" bIns="10160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Chuyển tiếp: Demo Web App</a:t>
            </a:r>
            <a:endParaRPr lang="en-US" sz="1600" dirty="0"/>
          </a:p>
        </p:txBody>
      </p:sp>
      <p:sp>
        <p:nvSpPr>
          <p:cNvPr id="13" name="Text 10"/>
          <p:cNvSpPr/>
          <p:nvPr/>
        </p:nvSpPr>
        <p:spPr>
          <a:xfrm>
            <a:off x="196850" y="3581400"/>
            <a:ext cx="927100" cy="355600"/>
          </a:xfrm>
          <a:prstGeom prst="rect">
            <a:avLst/>
          </a:prstGeom>
          <a:noFill/>
          <a:ln/>
        </p:spPr>
        <p:txBody>
          <a:bodyPr wrap="square" lIns="0" tIns="0" rIns="0" bIns="0" rtlCol="0" anchor="ctr"/>
          <a:lstStyle/>
          <a:p>
            <a:pPr algn="ctr">
              <a:lnSpc>
                <a:spcPct val="130000"/>
              </a:lnSpc>
            </a:pPr>
            <a:r>
              <a:rPr lang="en-US" sz="1800" b="1" dirty="0">
                <a:solidFill>
                  <a:srgbClr val="21B5B8"/>
                </a:solidFill>
                <a:latin typeface="MiSans" pitchFamily="34" charset="0"/>
                <a:ea typeface="MiSans" pitchFamily="34" charset="-122"/>
                <a:cs typeface="MiSans" pitchFamily="34" charset="-120"/>
              </a:rPr>
              <a:t>20'</a:t>
            </a:r>
            <a:endParaRPr lang="en-US" sz="1600" dirty="0"/>
          </a:p>
        </p:txBody>
      </p:sp>
      <p:sp>
        <p:nvSpPr>
          <p:cNvPr id="14" name="Shape 11"/>
          <p:cNvSpPr/>
          <p:nvPr/>
        </p:nvSpPr>
        <p:spPr>
          <a:xfrm>
            <a:off x="1066800" y="3530600"/>
            <a:ext cx="10871200" cy="457200"/>
          </a:xfrm>
          <a:custGeom>
            <a:avLst/>
            <a:gdLst/>
            <a:ahLst/>
            <a:cxnLst/>
            <a:rect l="l" t="t" r="r" b="b"/>
            <a:pathLst>
              <a:path w="10871200" h="457200">
                <a:moveTo>
                  <a:pt x="0" y="0"/>
                </a:moveTo>
                <a:lnTo>
                  <a:pt x="10769601" y="0"/>
                </a:lnTo>
                <a:cubicBezTo>
                  <a:pt x="10825713" y="0"/>
                  <a:pt x="10871200" y="45487"/>
                  <a:pt x="10871200" y="101599"/>
                </a:cubicBezTo>
                <a:lnTo>
                  <a:pt x="10871200" y="355601"/>
                </a:lnTo>
                <a:cubicBezTo>
                  <a:pt x="10871200" y="411713"/>
                  <a:pt x="10825713" y="457200"/>
                  <a:pt x="10769601" y="457200"/>
                </a:cubicBezTo>
                <a:lnTo>
                  <a:pt x="0" y="457200"/>
                </a:lnTo>
                <a:lnTo>
                  <a:pt x="0" y="0"/>
                </a:lnTo>
                <a:close/>
              </a:path>
            </a:pathLst>
          </a:custGeom>
          <a:solidFill>
            <a:srgbClr val="76D9DB">
              <a:alpha val="18824"/>
            </a:srgbClr>
          </a:solidFill>
          <a:ln/>
        </p:spPr>
      </p:sp>
      <p:sp>
        <p:nvSpPr>
          <p:cNvPr id="15" name="Text 12"/>
          <p:cNvSpPr/>
          <p:nvPr/>
        </p:nvSpPr>
        <p:spPr>
          <a:xfrm>
            <a:off x="1066800" y="3530600"/>
            <a:ext cx="10960100" cy="457200"/>
          </a:xfrm>
          <a:prstGeom prst="rect">
            <a:avLst/>
          </a:prstGeom>
          <a:noFill/>
          <a:ln/>
        </p:spPr>
        <p:txBody>
          <a:bodyPr wrap="square" lIns="101600" tIns="101600" rIns="101600" bIns="10160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Thực hành Tab 1 &amp; 2 theo nhóm</a:t>
            </a:r>
            <a:endParaRPr lang="en-US" sz="1600" dirty="0"/>
          </a:p>
        </p:txBody>
      </p:sp>
      <p:sp>
        <p:nvSpPr>
          <p:cNvPr id="16" name="Text 13"/>
          <p:cNvSpPr/>
          <p:nvPr/>
        </p:nvSpPr>
        <p:spPr>
          <a:xfrm>
            <a:off x="196850" y="4140200"/>
            <a:ext cx="927100" cy="355600"/>
          </a:xfrm>
          <a:prstGeom prst="rect">
            <a:avLst/>
          </a:prstGeom>
          <a:noFill/>
          <a:ln/>
        </p:spPr>
        <p:txBody>
          <a:bodyPr wrap="square" lIns="0" tIns="0" rIns="0" bIns="0" rtlCol="0" anchor="ctr"/>
          <a:lstStyle/>
          <a:p>
            <a:pPr algn="ctr">
              <a:lnSpc>
                <a:spcPct val="130000"/>
              </a:lnSpc>
            </a:pPr>
            <a:r>
              <a:rPr lang="en-US" sz="1800" b="1" dirty="0">
                <a:solidFill>
                  <a:srgbClr val="21B5B8"/>
                </a:solidFill>
                <a:latin typeface="MiSans" pitchFamily="34" charset="0"/>
                <a:ea typeface="MiSans" pitchFamily="34" charset="-122"/>
                <a:cs typeface="MiSans" pitchFamily="34" charset="-120"/>
              </a:rPr>
              <a:t>15'</a:t>
            </a:r>
            <a:endParaRPr lang="en-US" sz="1600" dirty="0"/>
          </a:p>
        </p:txBody>
      </p:sp>
      <p:sp>
        <p:nvSpPr>
          <p:cNvPr id="17" name="Shape 14"/>
          <p:cNvSpPr/>
          <p:nvPr/>
        </p:nvSpPr>
        <p:spPr>
          <a:xfrm>
            <a:off x="1066800" y="4089400"/>
            <a:ext cx="10871200" cy="457200"/>
          </a:xfrm>
          <a:custGeom>
            <a:avLst/>
            <a:gdLst/>
            <a:ahLst/>
            <a:cxnLst/>
            <a:rect l="l" t="t" r="r" b="b"/>
            <a:pathLst>
              <a:path w="10871200" h="457200">
                <a:moveTo>
                  <a:pt x="0" y="0"/>
                </a:moveTo>
                <a:lnTo>
                  <a:pt x="10769601" y="0"/>
                </a:lnTo>
                <a:cubicBezTo>
                  <a:pt x="10825713" y="0"/>
                  <a:pt x="10871200" y="45487"/>
                  <a:pt x="10871200" y="101599"/>
                </a:cubicBezTo>
                <a:lnTo>
                  <a:pt x="10871200" y="355601"/>
                </a:lnTo>
                <a:cubicBezTo>
                  <a:pt x="10871200" y="411713"/>
                  <a:pt x="10825713" y="457200"/>
                  <a:pt x="10769601" y="457200"/>
                </a:cubicBezTo>
                <a:lnTo>
                  <a:pt x="0" y="457200"/>
                </a:lnTo>
                <a:lnTo>
                  <a:pt x="0" y="0"/>
                </a:lnTo>
                <a:close/>
              </a:path>
            </a:pathLst>
          </a:custGeom>
          <a:solidFill>
            <a:srgbClr val="4AC4C6">
              <a:alpha val="18824"/>
            </a:srgbClr>
          </a:solidFill>
          <a:ln/>
        </p:spPr>
      </p:sp>
      <p:sp>
        <p:nvSpPr>
          <p:cNvPr id="18" name="Text 15"/>
          <p:cNvSpPr/>
          <p:nvPr/>
        </p:nvSpPr>
        <p:spPr>
          <a:xfrm>
            <a:off x="1066800" y="4089400"/>
            <a:ext cx="10960100" cy="457200"/>
          </a:xfrm>
          <a:prstGeom prst="rect">
            <a:avLst/>
          </a:prstGeom>
          <a:noFill/>
          <a:ln/>
        </p:spPr>
        <p:txBody>
          <a:bodyPr wrap="square" lIns="101600" tIns="101600" rIns="101600" bIns="10160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Phân tích &amp; Trình bày nhóm</a:t>
            </a:r>
            <a:endParaRPr lang="en-US" sz="1600" dirty="0"/>
          </a:p>
        </p:txBody>
      </p:sp>
      <p:sp>
        <p:nvSpPr>
          <p:cNvPr id="19" name="Text 16"/>
          <p:cNvSpPr/>
          <p:nvPr/>
        </p:nvSpPr>
        <p:spPr>
          <a:xfrm>
            <a:off x="196850" y="4699000"/>
            <a:ext cx="927100" cy="355600"/>
          </a:xfrm>
          <a:prstGeom prst="rect">
            <a:avLst/>
          </a:prstGeom>
          <a:noFill/>
          <a:ln/>
        </p:spPr>
        <p:txBody>
          <a:bodyPr wrap="square" lIns="0" tIns="0" rIns="0" bIns="0" rtlCol="0" anchor="ctr"/>
          <a:lstStyle/>
          <a:p>
            <a:pPr algn="ctr">
              <a:lnSpc>
                <a:spcPct val="130000"/>
              </a:lnSpc>
            </a:pPr>
            <a:r>
              <a:rPr lang="en-US" sz="1800" b="1" dirty="0">
                <a:solidFill>
                  <a:srgbClr val="21B5B8"/>
                </a:solidFill>
                <a:latin typeface="MiSans" pitchFamily="34" charset="0"/>
                <a:ea typeface="MiSans" pitchFamily="34" charset="-122"/>
                <a:cs typeface="MiSans" pitchFamily="34" charset="-120"/>
              </a:rPr>
              <a:t>10'</a:t>
            </a:r>
            <a:endParaRPr lang="en-US" sz="1600" dirty="0"/>
          </a:p>
        </p:txBody>
      </p:sp>
      <p:sp>
        <p:nvSpPr>
          <p:cNvPr id="20" name="Shape 17"/>
          <p:cNvSpPr/>
          <p:nvPr/>
        </p:nvSpPr>
        <p:spPr>
          <a:xfrm>
            <a:off x="1066800" y="4648200"/>
            <a:ext cx="10871200" cy="457200"/>
          </a:xfrm>
          <a:custGeom>
            <a:avLst/>
            <a:gdLst/>
            <a:ahLst/>
            <a:cxnLst/>
            <a:rect l="l" t="t" r="r" b="b"/>
            <a:pathLst>
              <a:path w="10871200" h="457200">
                <a:moveTo>
                  <a:pt x="0" y="0"/>
                </a:moveTo>
                <a:lnTo>
                  <a:pt x="10769601" y="0"/>
                </a:lnTo>
                <a:cubicBezTo>
                  <a:pt x="10825713" y="0"/>
                  <a:pt x="10871200" y="45487"/>
                  <a:pt x="10871200" y="101599"/>
                </a:cubicBezTo>
                <a:lnTo>
                  <a:pt x="10871200" y="355601"/>
                </a:lnTo>
                <a:cubicBezTo>
                  <a:pt x="10871200" y="411713"/>
                  <a:pt x="10825713" y="457200"/>
                  <a:pt x="10769601" y="457200"/>
                </a:cubicBezTo>
                <a:lnTo>
                  <a:pt x="0" y="457200"/>
                </a:lnTo>
                <a:lnTo>
                  <a:pt x="0" y="0"/>
                </a:lnTo>
                <a:close/>
              </a:path>
            </a:pathLst>
          </a:custGeom>
          <a:solidFill>
            <a:srgbClr val="76D9DB">
              <a:alpha val="18824"/>
            </a:srgbClr>
          </a:solidFill>
          <a:ln/>
        </p:spPr>
      </p:sp>
      <p:sp>
        <p:nvSpPr>
          <p:cNvPr id="21" name="Text 18"/>
          <p:cNvSpPr/>
          <p:nvPr/>
        </p:nvSpPr>
        <p:spPr>
          <a:xfrm>
            <a:off x="1066800" y="4648200"/>
            <a:ext cx="10960100" cy="457200"/>
          </a:xfrm>
          <a:prstGeom prst="rect">
            <a:avLst/>
          </a:prstGeom>
          <a:noFill/>
          <a:ln/>
        </p:spPr>
        <p:txBody>
          <a:bodyPr wrap="square" lIns="101600" tIns="101600" rIns="101600" bIns="10160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Tổng kết (Tab 3)</a:t>
            </a:r>
            <a:endParaRPr lang="en-US" sz="1600" dirty="0"/>
          </a:p>
        </p:txBody>
      </p:sp>
      <p:sp>
        <p:nvSpPr>
          <p:cNvPr id="22" name="Text 19"/>
          <p:cNvSpPr/>
          <p:nvPr/>
        </p:nvSpPr>
        <p:spPr>
          <a:xfrm>
            <a:off x="196850" y="5257800"/>
            <a:ext cx="927100" cy="355600"/>
          </a:xfrm>
          <a:prstGeom prst="rect">
            <a:avLst/>
          </a:prstGeom>
          <a:noFill/>
          <a:ln/>
        </p:spPr>
        <p:txBody>
          <a:bodyPr wrap="square" lIns="0" tIns="0" rIns="0" bIns="0" rtlCol="0" anchor="ctr"/>
          <a:lstStyle/>
          <a:p>
            <a:pPr algn="ctr">
              <a:lnSpc>
                <a:spcPct val="130000"/>
              </a:lnSpc>
            </a:pPr>
            <a:r>
              <a:rPr lang="en-US" sz="1800" b="1" dirty="0">
                <a:solidFill>
                  <a:srgbClr val="21B5B8"/>
                </a:solidFill>
                <a:latin typeface="MiSans" pitchFamily="34" charset="0"/>
                <a:ea typeface="MiSans" pitchFamily="34" charset="-122"/>
                <a:cs typeface="MiSans" pitchFamily="34" charset="-120"/>
              </a:rPr>
              <a:t>10'</a:t>
            </a:r>
            <a:endParaRPr lang="en-US" sz="1600" dirty="0"/>
          </a:p>
        </p:txBody>
      </p:sp>
      <p:sp>
        <p:nvSpPr>
          <p:cNvPr id="23" name="Shape 20"/>
          <p:cNvSpPr/>
          <p:nvPr/>
        </p:nvSpPr>
        <p:spPr>
          <a:xfrm>
            <a:off x="1066800" y="5207000"/>
            <a:ext cx="10871200" cy="457200"/>
          </a:xfrm>
          <a:custGeom>
            <a:avLst/>
            <a:gdLst/>
            <a:ahLst/>
            <a:cxnLst/>
            <a:rect l="l" t="t" r="r" b="b"/>
            <a:pathLst>
              <a:path w="10871200" h="457200">
                <a:moveTo>
                  <a:pt x="0" y="0"/>
                </a:moveTo>
                <a:lnTo>
                  <a:pt x="10769601" y="0"/>
                </a:lnTo>
                <a:cubicBezTo>
                  <a:pt x="10825713" y="0"/>
                  <a:pt x="10871200" y="45487"/>
                  <a:pt x="10871200" y="101599"/>
                </a:cubicBezTo>
                <a:lnTo>
                  <a:pt x="10871200" y="355601"/>
                </a:lnTo>
                <a:cubicBezTo>
                  <a:pt x="10871200" y="411713"/>
                  <a:pt x="10825713" y="457200"/>
                  <a:pt x="10769601" y="457200"/>
                </a:cubicBezTo>
                <a:lnTo>
                  <a:pt x="0" y="457200"/>
                </a:lnTo>
                <a:lnTo>
                  <a:pt x="0" y="0"/>
                </a:lnTo>
                <a:close/>
              </a:path>
            </a:pathLst>
          </a:custGeom>
          <a:solidFill>
            <a:srgbClr val="4AC4C6">
              <a:alpha val="18824"/>
            </a:srgbClr>
          </a:solidFill>
          <a:ln/>
        </p:spPr>
      </p:sp>
      <p:sp>
        <p:nvSpPr>
          <p:cNvPr id="24" name="Text 21"/>
          <p:cNvSpPr/>
          <p:nvPr/>
        </p:nvSpPr>
        <p:spPr>
          <a:xfrm>
            <a:off x="1066800" y="5207000"/>
            <a:ext cx="10960100" cy="457200"/>
          </a:xfrm>
          <a:prstGeom prst="rect">
            <a:avLst/>
          </a:prstGeom>
          <a:noFill/>
          <a:ln/>
        </p:spPr>
        <p:txBody>
          <a:bodyPr wrap="square" lIns="101600" tIns="101600" rIns="101600" bIns="10160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Giao bài tập về nhà</a:t>
            </a:r>
            <a:endParaRPr lang="en-US" sz="1600" dirty="0"/>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137160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NHIỆM VỤ NHÓM: TÌM 2 PHƯƠNG ÁN KHẢ THI</a:t>
            </a:r>
            <a:endParaRPr lang="en-US" sz="1600" dirty="0"/>
          </a:p>
        </p:txBody>
      </p:sp>
      <p:sp>
        <p:nvSpPr>
          <p:cNvPr id="4" name="Shape 1"/>
          <p:cNvSpPr/>
          <p:nvPr/>
        </p:nvSpPr>
        <p:spPr>
          <a:xfrm>
            <a:off x="457200" y="2133600"/>
            <a:ext cx="50800" cy="3352800"/>
          </a:xfrm>
          <a:custGeom>
            <a:avLst/>
            <a:gdLst/>
            <a:ahLst/>
            <a:cxnLst/>
            <a:rect l="l" t="t" r="r" b="b"/>
            <a:pathLst>
              <a:path w="50800" h="3352800">
                <a:moveTo>
                  <a:pt x="0" y="0"/>
                </a:moveTo>
                <a:lnTo>
                  <a:pt x="50800" y="0"/>
                </a:lnTo>
                <a:lnTo>
                  <a:pt x="50800" y="3352800"/>
                </a:lnTo>
                <a:lnTo>
                  <a:pt x="0" y="3352800"/>
                </a:lnTo>
                <a:lnTo>
                  <a:pt x="0" y="0"/>
                </a:lnTo>
                <a:close/>
              </a:path>
            </a:pathLst>
          </a:custGeom>
          <a:solidFill>
            <a:srgbClr val="76D9DB"/>
          </a:solidFill>
          <a:ln/>
        </p:spPr>
      </p:sp>
      <p:sp>
        <p:nvSpPr>
          <p:cNvPr id="5" name="Shape 2"/>
          <p:cNvSpPr/>
          <p:nvPr/>
        </p:nvSpPr>
        <p:spPr>
          <a:xfrm>
            <a:off x="457200" y="2133600"/>
            <a:ext cx="406400" cy="406400"/>
          </a:xfrm>
          <a:custGeom>
            <a:avLst/>
            <a:gdLst/>
            <a:ahLst/>
            <a:cxnLst/>
            <a:rect l="l" t="t" r="r" b="b"/>
            <a:pathLst>
              <a:path w="406400" h="406400">
                <a:moveTo>
                  <a:pt x="203200" y="0"/>
                </a:moveTo>
                <a:lnTo>
                  <a:pt x="203200" y="0"/>
                </a:lnTo>
                <a:cubicBezTo>
                  <a:pt x="315349" y="0"/>
                  <a:pt x="406400" y="91051"/>
                  <a:pt x="406400" y="203200"/>
                </a:cubicBezTo>
                <a:lnTo>
                  <a:pt x="406400" y="203200"/>
                </a:lnTo>
                <a:cubicBezTo>
                  <a:pt x="406400" y="315349"/>
                  <a:pt x="315349" y="406400"/>
                  <a:pt x="203200" y="406400"/>
                </a:cubicBezTo>
                <a:lnTo>
                  <a:pt x="203200" y="406400"/>
                </a:lnTo>
                <a:cubicBezTo>
                  <a:pt x="91051" y="406400"/>
                  <a:pt x="0" y="315349"/>
                  <a:pt x="0" y="203200"/>
                </a:cubicBezTo>
                <a:lnTo>
                  <a:pt x="0" y="203200"/>
                </a:lnTo>
                <a:cubicBezTo>
                  <a:pt x="0" y="91051"/>
                  <a:pt x="91051" y="0"/>
                  <a:pt x="203200" y="0"/>
                </a:cubicBezTo>
                <a:close/>
              </a:path>
            </a:pathLst>
          </a:custGeom>
          <a:solidFill>
            <a:srgbClr val="4AC4C6"/>
          </a:solidFill>
          <a:ln/>
        </p:spPr>
      </p:sp>
      <p:sp>
        <p:nvSpPr>
          <p:cNvPr id="6" name="Text 3"/>
          <p:cNvSpPr/>
          <p:nvPr/>
        </p:nvSpPr>
        <p:spPr>
          <a:xfrm>
            <a:off x="406400" y="2133600"/>
            <a:ext cx="508000" cy="406400"/>
          </a:xfrm>
          <a:prstGeom prst="rect">
            <a:avLst/>
          </a:prstGeom>
          <a:noFill/>
          <a:ln/>
        </p:spPr>
        <p:txBody>
          <a:bodyPr wrap="square" lIns="0" tIns="0" rIns="0" bIns="0" rtlCol="0" anchor="ctr"/>
          <a:lstStyle/>
          <a:p>
            <a:pPr algn="ctr">
              <a:lnSpc>
                <a:spcPct val="130000"/>
              </a:lnSpc>
            </a:pPr>
            <a:r>
              <a:rPr lang="en-US" sz="1600" b="1" dirty="0">
                <a:solidFill>
                  <a:srgbClr val="FFFFFF"/>
                </a:solidFill>
                <a:latin typeface="MiSans" pitchFamily="34" charset="0"/>
                <a:ea typeface="MiSans" pitchFamily="34" charset="-122"/>
                <a:cs typeface="MiSans" pitchFamily="34" charset="-120"/>
              </a:rPr>
              <a:t>1</a:t>
            </a:r>
            <a:endParaRPr lang="en-US" sz="1600" dirty="0"/>
          </a:p>
        </p:txBody>
      </p:sp>
      <p:sp>
        <p:nvSpPr>
          <p:cNvPr id="7" name="Text 4"/>
          <p:cNvSpPr/>
          <p:nvPr/>
        </p:nvSpPr>
        <p:spPr>
          <a:xfrm>
            <a:off x="762000" y="2133600"/>
            <a:ext cx="11290300" cy="355600"/>
          </a:xfrm>
          <a:prstGeom prst="rect">
            <a:avLst/>
          </a:prstGeom>
          <a:noFill/>
          <a:ln/>
        </p:spPr>
        <p:txBody>
          <a:bodyPr wrap="square" lIns="0" tIns="0" rIns="0" bIns="0" rtlCol="0" anchor="ctr"/>
          <a:lstStyle/>
          <a:p>
            <a:pPr>
              <a:lnSpc>
                <a:spcPct val="130000"/>
              </a:lnSpc>
            </a:pPr>
            <a:r>
              <a:rPr lang="en-US" sz="1800" b="1" dirty="0">
                <a:solidFill>
                  <a:srgbClr val="282828"/>
                </a:solidFill>
                <a:latin typeface="MiSans" pitchFamily="34" charset="0"/>
                <a:ea typeface="MiSans" pitchFamily="34" charset="-122"/>
                <a:cs typeface="MiSans" pitchFamily="34" charset="-120"/>
              </a:rPr>
              <a:t>Bước 1: Tab 1 - Nhập kịch bản gốc</a:t>
            </a:r>
            <a:endParaRPr lang="en-US" sz="1600" dirty="0"/>
          </a:p>
        </p:txBody>
      </p:sp>
      <p:sp>
        <p:nvSpPr>
          <p:cNvPr id="8" name="Text 5"/>
          <p:cNvSpPr/>
          <p:nvPr/>
        </p:nvSpPr>
        <p:spPr>
          <a:xfrm>
            <a:off x="762000" y="2489200"/>
            <a:ext cx="11264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Ghi nhận kết quả (chưa đạt mục tiêu 20 triệu).</a:t>
            </a:r>
            <a:endParaRPr lang="en-US" sz="1600" dirty="0"/>
          </a:p>
        </p:txBody>
      </p:sp>
      <p:sp>
        <p:nvSpPr>
          <p:cNvPr id="9" name="Shape 6"/>
          <p:cNvSpPr/>
          <p:nvPr/>
        </p:nvSpPr>
        <p:spPr>
          <a:xfrm>
            <a:off x="457200" y="3048000"/>
            <a:ext cx="406400" cy="406400"/>
          </a:xfrm>
          <a:custGeom>
            <a:avLst/>
            <a:gdLst/>
            <a:ahLst/>
            <a:cxnLst/>
            <a:rect l="l" t="t" r="r" b="b"/>
            <a:pathLst>
              <a:path w="406400" h="406400">
                <a:moveTo>
                  <a:pt x="203200" y="0"/>
                </a:moveTo>
                <a:lnTo>
                  <a:pt x="203200" y="0"/>
                </a:lnTo>
                <a:cubicBezTo>
                  <a:pt x="315349" y="0"/>
                  <a:pt x="406400" y="91051"/>
                  <a:pt x="406400" y="203200"/>
                </a:cubicBezTo>
                <a:lnTo>
                  <a:pt x="406400" y="203200"/>
                </a:lnTo>
                <a:cubicBezTo>
                  <a:pt x="406400" y="315349"/>
                  <a:pt x="315349" y="406400"/>
                  <a:pt x="203200" y="406400"/>
                </a:cubicBezTo>
                <a:lnTo>
                  <a:pt x="203200" y="406400"/>
                </a:lnTo>
                <a:cubicBezTo>
                  <a:pt x="91051" y="406400"/>
                  <a:pt x="0" y="315349"/>
                  <a:pt x="0" y="203200"/>
                </a:cubicBezTo>
                <a:lnTo>
                  <a:pt x="0" y="203200"/>
                </a:lnTo>
                <a:cubicBezTo>
                  <a:pt x="0" y="91051"/>
                  <a:pt x="91051" y="0"/>
                  <a:pt x="203200" y="0"/>
                </a:cubicBezTo>
                <a:close/>
              </a:path>
            </a:pathLst>
          </a:custGeom>
          <a:solidFill>
            <a:srgbClr val="4AC4C6"/>
          </a:solidFill>
          <a:ln/>
        </p:spPr>
      </p:sp>
      <p:sp>
        <p:nvSpPr>
          <p:cNvPr id="10" name="Text 7"/>
          <p:cNvSpPr/>
          <p:nvPr/>
        </p:nvSpPr>
        <p:spPr>
          <a:xfrm>
            <a:off x="406400" y="3048000"/>
            <a:ext cx="508000" cy="406400"/>
          </a:xfrm>
          <a:prstGeom prst="rect">
            <a:avLst/>
          </a:prstGeom>
          <a:noFill/>
          <a:ln/>
        </p:spPr>
        <p:txBody>
          <a:bodyPr wrap="square" lIns="0" tIns="0" rIns="0" bIns="0" rtlCol="0" anchor="ctr"/>
          <a:lstStyle/>
          <a:p>
            <a:pPr algn="ctr">
              <a:lnSpc>
                <a:spcPct val="130000"/>
              </a:lnSpc>
            </a:pPr>
            <a:r>
              <a:rPr lang="en-US" sz="1600" b="1" dirty="0">
                <a:solidFill>
                  <a:srgbClr val="FFFFFF"/>
                </a:solidFill>
                <a:latin typeface="MiSans" pitchFamily="34" charset="0"/>
                <a:ea typeface="MiSans" pitchFamily="34" charset="-122"/>
                <a:cs typeface="MiSans" pitchFamily="34" charset="-120"/>
              </a:rPr>
              <a:t>2</a:t>
            </a:r>
            <a:endParaRPr lang="en-US" sz="1600" dirty="0"/>
          </a:p>
        </p:txBody>
      </p:sp>
      <p:sp>
        <p:nvSpPr>
          <p:cNvPr id="11" name="Text 8"/>
          <p:cNvSpPr/>
          <p:nvPr/>
        </p:nvSpPr>
        <p:spPr>
          <a:xfrm>
            <a:off x="762000" y="3048000"/>
            <a:ext cx="11290300" cy="355600"/>
          </a:xfrm>
          <a:prstGeom prst="rect">
            <a:avLst/>
          </a:prstGeom>
          <a:noFill/>
          <a:ln/>
        </p:spPr>
        <p:txBody>
          <a:bodyPr wrap="square" lIns="0" tIns="0" rIns="0" bIns="0" rtlCol="0" anchor="ctr"/>
          <a:lstStyle/>
          <a:p>
            <a:pPr>
              <a:lnSpc>
                <a:spcPct val="130000"/>
              </a:lnSpc>
            </a:pPr>
            <a:r>
              <a:rPr lang="en-US" sz="1800" b="1" dirty="0">
                <a:solidFill>
                  <a:srgbClr val="282828"/>
                </a:solidFill>
                <a:latin typeface="MiSans" pitchFamily="34" charset="0"/>
                <a:ea typeface="MiSans" pitchFamily="34" charset="-122"/>
                <a:cs typeface="MiSans" pitchFamily="34" charset="-120"/>
              </a:rPr>
              <a:t>Bước 2: Tab 2 - Tạo kịch bản mới</a:t>
            </a:r>
            <a:endParaRPr lang="en-US" sz="1600" dirty="0"/>
          </a:p>
        </p:txBody>
      </p:sp>
      <p:sp>
        <p:nvSpPr>
          <p:cNvPr id="12" name="Text 9"/>
          <p:cNvSpPr/>
          <p:nvPr/>
        </p:nvSpPr>
        <p:spPr>
          <a:xfrm>
            <a:off x="762000" y="3403600"/>
            <a:ext cx="11264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Thay đổi tiền gửi / thời gian / lãi suất. Tìm ra 2 phương án </a:t>
            </a:r>
            <a:r>
              <a:rPr lang="en-US" sz="1400" b="1" dirty="0">
                <a:solidFill>
                  <a:srgbClr val="21B5B8"/>
                </a:solidFill>
                <a:highlight>
                  <a:srgbClr val="21B5B8">
                    <a:alpha val="20000"/>
                  </a:srgbClr>
                </a:highlight>
                <a:latin typeface="MiSans" pitchFamily="34" charset="0"/>
                <a:ea typeface="MiSans" pitchFamily="34" charset="-122"/>
                <a:cs typeface="MiSans" pitchFamily="34" charset="-120"/>
              </a:rPr>
              <a:t>ĐẠT </a:t>
            </a:r>
            <a:r>
              <a:rPr lang="en-US" sz="1400" dirty="0">
                <a:solidFill>
                  <a:srgbClr val="282828"/>
                </a:solidFill>
                <a:latin typeface="MiSans" pitchFamily="34" charset="0"/>
                <a:ea typeface="MiSans" pitchFamily="34" charset="-122"/>
                <a:cs typeface="MiSans" pitchFamily="34" charset="-120"/>
              </a:rPr>
              <a:t>mục tiêu.</a:t>
            </a:r>
            <a:endParaRPr lang="en-US" sz="1600" dirty="0"/>
          </a:p>
        </p:txBody>
      </p:sp>
      <p:sp>
        <p:nvSpPr>
          <p:cNvPr id="13" name="Shape 10"/>
          <p:cNvSpPr/>
          <p:nvPr/>
        </p:nvSpPr>
        <p:spPr>
          <a:xfrm>
            <a:off x="457200" y="3962400"/>
            <a:ext cx="406400" cy="406400"/>
          </a:xfrm>
          <a:custGeom>
            <a:avLst/>
            <a:gdLst/>
            <a:ahLst/>
            <a:cxnLst/>
            <a:rect l="l" t="t" r="r" b="b"/>
            <a:pathLst>
              <a:path w="406400" h="406400">
                <a:moveTo>
                  <a:pt x="203200" y="0"/>
                </a:moveTo>
                <a:lnTo>
                  <a:pt x="203200" y="0"/>
                </a:lnTo>
                <a:cubicBezTo>
                  <a:pt x="315349" y="0"/>
                  <a:pt x="406400" y="91051"/>
                  <a:pt x="406400" y="203200"/>
                </a:cubicBezTo>
                <a:lnTo>
                  <a:pt x="406400" y="203200"/>
                </a:lnTo>
                <a:cubicBezTo>
                  <a:pt x="406400" y="315349"/>
                  <a:pt x="315349" y="406400"/>
                  <a:pt x="203200" y="406400"/>
                </a:cubicBezTo>
                <a:lnTo>
                  <a:pt x="203200" y="406400"/>
                </a:lnTo>
                <a:cubicBezTo>
                  <a:pt x="91051" y="406400"/>
                  <a:pt x="0" y="315349"/>
                  <a:pt x="0" y="203200"/>
                </a:cubicBezTo>
                <a:lnTo>
                  <a:pt x="0" y="203200"/>
                </a:lnTo>
                <a:cubicBezTo>
                  <a:pt x="0" y="91051"/>
                  <a:pt x="91051" y="0"/>
                  <a:pt x="203200" y="0"/>
                </a:cubicBezTo>
                <a:close/>
              </a:path>
            </a:pathLst>
          </a:custGeom>
          <a:solidFill>
            <a:srgbClr val="4AC4C6"/>
          </a:solidFill>
          <a:ln/>
        </p:spPr>
      </p:sp>
      <p:sp>
        <p:nvSpPr>
          <p:cNvPr id="14" name="Text 11"/>
          <p:cNvSpPr/>
          <p:nvPr/>
        </p:nvSpPr>
        <p:spPr>
          <a:xfrm>
            <a:off x="406400" y="3962400"/>
            <a:ext cx="508000" cy="406400"/>
          </a:xfrm>
          <a:prstGeom prst="rect">
            <a:avLst/>
          </a:prstGeom>
          <a:noFill/>
          <a:ln/>
        </p:spPr>
        <p:txBody>
          <a:bodyPr wrap="square" lIns="0" tIns="0" rIns="0" bIns="0" rtlCol="0" anchor="ctr"/>
          <a:lstStyle/>
          <a:p>
            <a:pPr algn="ctr">
              <a:lnSpc>
                <a:spcPct val="130000"/>
              </a:lnSpc>
            </a:pPr>
            <a:r>
              <a:rPr lang="en-US" sz="1600" b="1" dirty="0">
                <a:solidFill>
                  <a:srgbClr val="FFFFFF"/>
                </a:solidFill>
                <a:latin typeface="MiSans" pitchFamily="34" charset="0"/>
                <a:ea typeface="MiSans" pitchFamily="34" charset="-122"/>
                <a:cs typeface="MiSans" pitchFamily="34" charset="-120"/>
              </a:rPr>
              <a:t>3</a:t>
            </a:r>
            <a:endParaRPr lang="en-US" sz="1600" dirty="0"/>
          </a:p>
        </p:txBody>
      </p:sp>
      <p:sp>
        <p:nvSpPr>
          <p:cNvPr id="15" name="Text 12"/>
          <p:cNvSpPr/>
          <p:nvPr/>
        </p:nvSpPr>
        <p:spPr>
          <a:xfrm>
            <a:off x="762000" y="3962400"/>
            <a:ext cx="11290300" cy="355600"/>
          </a:xfrm>
          <a:prstGeom prst="rect">
            <a:avLst/>
          </a:prstGeom>
          <a:noFill/>
          <a:ln/>
        </p:spPr>
        <p:txBody>
          <a:bodyPr wrap="square" lIns="0" tIns="0" rIns="0" bIns="0" rtlCol="0" anchor="ctr"/>
          <a:lstStyle/>
          <a:p>
            <a:pPr>
              <a:lnSpc>
                <a:spcPct val="130000"/>
              </a:lnSpc>
            </a:pPr>
            <a:r>
              <a:rPr lang="en-US" sz="1800" b="1" dirty="0">
                <a:solidFill>
                  <a:srgbClr val="282828"/>
                </a:solidFill>
                <a:latin typeface="MiSans" pitchFamily="34" charset="0"/>
                <a:ea typeface="MiSans" pitchFamily="34" charset="-122"/>
                <a:cs typeface="MiSans" pitchFamily="34" charset="-120"/>
              </a:rPr>
              <a:t>Bước 3: Phân tích độ nhạy</a:t>
            </a:r>
            <a:endParaRPr lang="en-US" sz="1600" dirty="0"/>
          </a:p>
        </p:txBody>
      </p:sp>
      <p:sp>
        <p:nvSpPr>
          <p:cNvPr id="16" name="Text 13"/>
          <p:cNvSpPr/>
          <p:nvPr/>
        </p:nvSpPr>
        <p:spPr>
          <a:xfrm>
            <a:off x="762000" y="4318000"/>
            <a:ext cx="11264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Đọc biểu đồ đường, nhận xét yếu tố nào quan trọng nhất.</a:t>
            </a:r>
            <a:endParaRPr lang="en-US" sz="1600" dirty="0"/>
          </a:p>
        </p:txBody>
      </p:sp>
      <p:sp>
        <p:nvSpPr>
          <p:cNvPr id="17" name="Shape 14"/>
          <p:cNvSpPr/>
          <p:nvPr/>
        </p:nvSpPr>
        <p:spPr>
          <a:xfrm>
            <a:off x="457200" y="4876800"/>
            <a:ext cx="406400" cy="406400"/>
          </a:xfrm>
          <a:custGeom>
            <a:avLst/>
            <a:gdLst/>
            <a:ahLst/>
            <a:cxnLst/>
            <a:rect l="l" t="t" r="r" b="b"/>
            <a:pathLst>
              <a:path w="406400" h="406400">
                <a:moveTo>
                  <a:pt x="203200" y="0"/>
                </a:moveTo>
                <a:lnTo>
                  <a:pt x="203200" y="0"/>
                </a:lnTo>
                <a:cubicBezTo>
                  <a:pt x="315349" y="0"/>
                  <a:pt x="406400" y="91051"/>
                  <a:pt x="406400" y="203200"/>
                </a:cubicBezTo>
                <a:lnTo>
                  <a:pt x="406400" y="203200"/>
                </a:lnTo>
                <a:cubicBezTo>
                  <a:pt x="406400" y="315349"/>
                  <a:pt x="315349" y="406400"/>
                  <a:pt x="203200" y="406400"/>
                </a:cubicBezTo>
                <a:lnTo>
                  <a:pt x="203200" y="406400"/>
                </a:lnTo>
                <a:cubicBezTo>
                  <a:pt x="91051" y="406400"/>
                  <a:pt x="0" y="315349"/>
                  <a:pt x="0" y="203200"/>
                </a:cubicBezTo>
                <a:lnTo>
                  <a:pt x="0" y="203200"/>
                </a:lnTo>
                <a:cubicBezTo>
                  <a:pt x="0" y="91051"/>
                  <a:pt x="91051" y="0"/>
                  <a:pt x="203200" y="0"/>
                </a:cubicBezTo>
                <a:close/>
              </a:path>
            </a:pathLst>
          </a:custGeom>
          <a:solidFill>
            <a:srgbClr val="4AC4C6"/>
          </a:solidFill>
          <a:ln/>
        </p:spPr>
      </p:sp>
      <p:sp>
        <p:nvSpPr>
          <p:cNvPr id="18" name="Text 15"/>
          <p:cNvSpPr/>
          <p:nvPr/>
        </p:nvSpPr>
        <p:spPr>
          <a:xfrm>
            <a:off x="406400" y="4876800"/>
            <a:ext cx="508000" cy="406400"/>
          </a:xfrm>
          <a:prstGeom prst="rect">
            <a:avLst/>
          </a:prstGeom>
          <a:noFill/>
          <a:ln/>
        </p:spPr>
        <p:txBody>
          <a:bodyPr wrap="square" lIns="0" tIns="0" rIns="0" bIns="0" rtlCol="0" anchor="ctr"/>
          <a:lstStyle/>
          <a:p>
            <a:pPr algn="ctr">
              <a:lnSpc>
                <a:spcPct val="130000"/>
              </a:lnSpc>
            </a:pPr>
            <a:r>
              <a:rPr lang="en-US" sz="1600" b="1" dirty="0">
                <a:solidFill>
                  <a:srgbClr val="FFFFFF"/>
                </a:solidFill>
                <a:latin typeface="MiSans" pitchFamily="34" charset="0"/>
                <a:ea typeface="MiSans" pitchFamily="34" charset="-122"/>
                <a:cs typeface="MiSans" pitchFamily="34" charset="-120"/>
              </a:rPr>
              <a:t>4</a:t>
            </a:r>
            <a:endParaRPr lang="en-US" sz="1600" dirty="0"/>
          </a:p>
        </p:txBody>
      </p:sp>
      <p:sp>
        <p:nvSpPr>
          <p:cNvPr id="19" name="Text 16"/>
          <p:cNvSpPr/>
          <p:nvPr/>
        </p:nvSpPr>
        <p:spPr>
          <a:xfrm>
            <a:off x="762000" y="4876800"/>
            <a:ext cx="11290300" cy="355600"/>
          </a:xfrm>
          <a:prstGeom prst="rect">
            <a:avLst/>
          </a:prstGeom>
          <a:noFill/>
          <a:ln/>
        </p:spPr>
        <p:txBody>
          <a:bodyPr wrap="square" lIns="0" tIns="0" rIns="0" bIns="0" rtlCol="0" anchor="ctr"/>
          <a:lstStyle/>
          <a:p>
            <a:pPr>
              <a:lnSpc>
                <a:spcPct val="130000"/>
              </a:lnSpc>
            </a:pPr>
            <a:r>
              <a:rPr lang="en-US" sz="1800" b="1" dirty="0">
                <a:solidFill>
                  <a:srgbClr val="282828"/>
                </a:solidFill>
                <a:latin typeface="MiSans" pitchFamily="34" charset="0"/>
                <a:ea typeface="MiSans" pitchFamily="34" charset="-122"/>
                <a:cs typeface="MiSans" pitchFamily="34" charset="-120"/>
              </a:rPr>
              <a:t>Bước 4: Chuẩn bị trình bày</a:t>
            </a:r>
            <a:endParaRPr lang="en-US" sz="1600" dirty="0"/>
          </a:p>
        </p:txBody>
      </p:sp>
      <p:sp>
        <p:nvSpPr>
          <p:cNvPr id="20" name="Text 17"/>
          <p:cNvSpPr/>
          <p:nvPr/>
        </p:nvSpPr>
        <p:spPr>
          <a:xfrm>
            <a:off x="762000" y="5232400"/>
            <a:ext cx="11264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Chụp màn hình biểu đồ từ Tab 2, chuẩn bị bài trình bày 3 phút.</a:t>
            </a:r>
            <a:endParaRPr lang="en-US" sz="1600" dirty="0"/>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25400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HỆ THỐNG ĐÁNH GIÁ</a:t>
            </a:r>
            <a:endParaRPr lang="en-US" sz="1600" dirty="0"/>
          </a:p>
        </p:txBody>
      </p:sp>
      <p:sp>
        <p:nvSpPr>
          <p:cNvPr id="4" name="Shape 1"/>
          <p:cNvSpPr/>
          <p:nvPr/>
        </p:nvSpPr>
        <p:spPr>
          <a:xfrm>
            <a:off x="254000" y="914400"/>
            <a:ext cx="5689600" cy="5689600"/>
          </a:xfrm>
          <a:custGeom>
            <a:avLst/>
            <a:gdLst/>
            <a:ahLst/>
            <a:cxnLst/>
            <a:rect l="l" t="t" r="r" b="b"/>
            <a:pathLst>
              <a:path w="5689600" h="5689600">
                <a:moveTo>
                  <a:pt x="101616" y="0"/>
                </a:moveTo>
                <a:lnTo>
                  <a:pt x="5587984" y="0"/>
                </a:lnTo>
                <a:cubicBezTo>
                  <a:pt x="5644105" y="0"/>
                  <a:pt x="5689600" y="45495"/>
                  <a:pt x="5689600" y="101616"/>
                </a:cubicBezTo>
                <a:lnTo>
                  <a:pt x="5689600" y="5587984"/>
                </a:lnTo>
                <a:cubicBezTo>
                  <a:pt x="5689600" y="5644105"/>
                  <a:pt x="5644105" y="5689600"/>
                  <a:pt x="5587984" y="5689600"/>
                </a:cubicBezTo>
                <a:lnTo>
                  <a:pt x="101616" y="5689600"/>
                </a:lnTo>
                <a:cubicBezTo>
                  <a:pt x="45495" y="5689600"/>
                  <a:pt x="0" y="5644105"/>
                  <a:pt x="0" y="5587984"/>
                </a:cubicBezTo>
                <a:lnTo>
                  <a:pt x="0" y="101616"/>
                </a:lnTo>
                <a:cubicBezTo>
                  <a:pt x="0" y="45533"/>
                  <a:pt x="45533" y="0"/>
                  <a:pt x="101616" y="0"/>
                </a:cubicBezTo>
                <a:close/>
              </a:path>
            </a:pathLst>
          </a:custGeom>
          <a:solidFill>
            <a:srgbClr val="4AC4C6">
              <a:alpha val="12549"/>
            </a:srgbClr>
          </a:solidFill>
          <a:ln/>
        </p:spPr>
      </p:sp>
      <p:sp>
        <p:nvSpPr>
          <p:cNvPr id="5" name="Text 2"/>
          <p:cNvSpPr/>
          <p:nvPr/>
        </p:nvSpPr>
        <p:spPr>
          <a:xfrm>
            <a:off x="381000" y="1117600"/>
            <a:ext cx="5435600" cy="406400"/>
          </a:xfrm>
          <a:prstGeom prst="rect">
            <a:avLst/>
          </a:prstGeom>
          <a:noFill/>
          <a:ln/>
        </p:spPr>
        <p:txBody>
          <a:bodyPr wrap="square" lIns="0" tIns="0" rIns="0" bIns="0" rtlCol="0" anchor="ctr"/>
          <a:lstStyle/>
          <a:p>
            <a:pPr algn="ctr">
              <a:lnSpc>
                <a:spcPct val="110000"/>
              </a:lnSpc>
            </a:pPr>
            <a:r>
              <a:rPr lang="en-US" sz="2400" b="1" dirty="0">
                <a:solidFill>
                  <a:srgbClr val="4AC4C6"/>
                </a:solidFill>
                <a:latin typeface="Noto Sans SC" pitchFamily="34" charset="0"/>
                <a:ea typeface="Noto Sans SC" pitchFamily="34" charset="-122"/>
                <a:cs typeface="Noto Sans SC" pitchFamily="34" charset="-120"/>
              </a:rPr>
              <a:t>ĐÁNH GIÁ QUÁ TRÌNH (40%)</a:t>
            </a:r>
            <a:endParaRPr lang="en-US" sz="1600" dirty="0"/>
          </a:p>
        </p:txBody>
      </p:sp>
      <p:sp>
        <p:nvSpPr>
          <p:cNvPr id="6" name="Shape 3"/>
          <p:cNvSpPr/>
          <p:nvPr/>
        </p:nvSpPr>
        <p:spPr>
          <a:xfrm>
            <a:off x="533400" y="1727200"/>
            <a:ext cx="254000" cy="203200"/>
          </a:xfrm>
          <a:custGeom>
            <a:avLst/>
            <a:gdLst/>
            <a:ahLst/>
            <a:cxnLst/>
            <a:rect l="l" t="t" r="r" b="b"/>
            <a:pathLst>
              <a:path w="254000" h="203200">
                <a:moveTo>
                  <a:pt x="127000" y="6350"/>
                </a:moveTo>
                <a:cubicBezTo>
                  <a:pt x="149780" y="6350"/>
                  <a:pt x="168275" y="24845"/>
                  <a:pt x="168275" y="47625"/>
                </a:cubicBezTo>
                <a:cubicBezTo>
                  <a:pt x="168275" y="70405"/>
                  <a:pt x="149780" y="88900"/>
                  <a:pt x="127000" y="88900"/>
                </a:cubicBezTo>
                <a:cubicBezTo>
                  <a:pt x="104220" y="88900"/>
                  <a:pt x="85725" y="70405"/>
                  <a:pt x="85725" y="47625"/>
                </a:cubicBezTo>
                <a:cubicBezTo>
                  <a:pt x="85725" y="24845"/>
                  <a:pt x="104220" y="6350"/>
                  <a:pt x="127000" y="6350"/>
                </a:cubicBezTo>
                <a:close/>
                <a:moveTo>
                  <a:pt x="38100" y="34925"/>
                </a:moveTo>
                <a:cubicBezTo>
                  <a:pt x="53871" y="34925"/>
                  <a:pt x="66675" y="47729"/>
                  <a:pt x="66675" y="63500"/>
                </a:cubicBezTo>
                <a:cubicBezTo>
                  <a:pt x="66675" y="79271"/>
                  <a:pt x="53871" y="92075"/>
                  <a:pt x="38100" y="92075"/>
                </a:cubicBezTo>
                <a:cubicBezTo>
                  <a:pt x="22329" y="92075"/>
                  <a:pt x="9525" y="79271"/>
                  <a:pt x="9525" y="63500"/>
                </a:cubicBezTo>
                <a:cubicBezTo>
                  <a:pt x="9525" y="47729"/>
                  <a:pt x="22329" y="34925"/>
                  <a:pt x="38100" y="34925"/>
                </a:cubicBezTo>
                <a:close/>
                <a:moveTo>
                  <a:pt x="0" y="165100"/>
                </a:moveTo>
                <a:cubicBezTo>
                  <a:pt x="0" y="137041"/>
                  <a:pt x="22741" y="114300"/>
                  <a:pt x="50800" y="114300"/>
                </a:cubicBezTo>
                <a:cubicBezTo>
                  <a:pt x="55880" y="114300"/>
                  <a:pt x="60801" y="115054"/>
                  <a:pt x="65445" y="116443"/>
                </a:cubicBezTo>
                <a:cubicBezTo>
                  <a:pt x="52388" y="131048"/>
                  <a:pt x="44450" y="150336"/>
                  <a:pt x="44450" y="171450"/>
                </a:cubicBezTo>
                <a:lnTo>
                  <a:pt x="44450" y="177800"/>
                </a:lnTo>
                <a:cubicBezTo>
                  <a:pt x="44450" y="182324"/>
                  <a:pt x="45403" y="186611"/>
                  <a:pt x="47109" y="190500"/>
                </a:cubicBezTo>
                <a:lnTo>
                  <a:pt x="12700" y="190500"/>
                </a:lnTo>
                <a:cubicBezTo>
                  <a:pt x="5675" y="190500"/>
                  <a:pt x="0" y="184825"/>
                  <a:pt x="0" y="177800"/>
                </a:cubicBezTo>
                <a:lnTo>
                  <a:pt x="0" y="165100"/>
                </a:lnTo>
                <a:close/>
                <a:moveTo>
                  <a:pt x="206891" y="190500"/>
                </a:moveTo>
                <a:cubicBezTo>
                  <a:pt x="208597" y="186611"/>
                  <a:pt x="209550" y="182324"/>
                  <a:pt x="209550" y="177800"/>
                </a:cubicBezTo>
                <a:lnTo>
                  <a:pt x="209550" y="171450"/>
                </a:lnTo>
                <a:cubicBezTo>
                  <a:pt x="209550" y="150336"/>
                  <a:pt x="201613" y="131048"/>
                  <a:pt x="188555" y="116443"/>
                </a:cubicBezTo>
                <a:cubicBezTo>
                  <a:pt x="193199" y="115054"/>
                  <a:pt x="198120" y="114300"/>
                  <a:pt x="203200" y="114300"/>
                </a:cubicBezTo>
                <a:cubicBezTo>
                  <a:pt x="231259" y="114300"/>
                  <a:pt x="254000" y="137041"/>
                  <a:pt x="254000" y="165100"/>
                </a:cubicBezTo>
                <a:lnTo>
                  <a:pt x="254000" y="177800"/>
                </a:lnTo>
                <a:cubicBezTo>
                  <a:pt x="254000" y="184825"/>
                  <a:pt x="248325" y="190500"/>
                  <a:pt x="241300" y="190500"/>
                </a:cubicBezTo>
                <a:lnTo>
                  <a:pt x="206891" y="190500"/>
                </a:lnTo>
                <a:close/>
                <a:moveTo>
                  <a:pt x="187325" y="63500"/>
                </a:moveTo>
                <a:cubicBezTo>
                  <a:pt x="187325" y="47729"/>
                  <a:pt x="200129" y="34925"/>
                  <a:pt x="215900" y="34925"/>
                </a:cubicBezTo>
                <a:cubicBezTo>
                  <a:pt x="231671" y="34925"/>
                  <a:pt x="244475" y="47729"/>
                  <a:pt x="244475" y="63500"/>
                </a:cubicBezTo>
                <a:cubicBezTo>
                  <a:pt x="244475" y="79271"/>
                  <a:pt x="231671" y="92075"/>
                  <a:pt x="215900" y="92075"/>
                </a:cubicBezTo>
                <a:cubicBezTo>
                  <a:pt x="200129" y="92075"/>
                  <a:pt x="187325" y="79271"/>
                  <a:pt x="187325" y="63500"/>
                </a:cubicBezTo>
                <a:close/>
                <a:moveTo>
                  <a:pt x="63500" y="171450"/>
                </a:moveTo>
                <a:cubicBezTo>
                  <a:pt x="63500" y="136366"/>
                  <a:pt x="91916" y="107950"/>
                  <a:pt x="127000" y="107950"/>
                </a:cubicBezTo>
                <a:cubicBezTo>
                  <a:pt x="162084" y="107950"/>
                  <a:pt x="190500" y="136366"/>
                  <a:pt x="190500" y="171450"/>
                </a:cubicBezTo>
                <a:lnTo>
                  <a:pt x="190500" y="177800"/>
                </a:lnTo>
                <a:cubicBezTo>
                  <a:pt x="190500" y="184825"/>
                  <a:pt x="184825" y="190500"/>
                  <a:pt x="177800" y="190500"/>
                </a:cubicBezTo>
                <a:lnTo>
                  <a:pt x="76200" y="190500"/>
                </a:lnTo>
                <a:cubicBezTo>
                  <a:pt x="69175" y="190500"/>
                  <a:pt x="63500" y="184825"/>
                  <a:pt x="63500" y="177800"/>
                </a:cubicBezTo>
                <a:lnTo>
                  <a:pt x="63500" y="171450"/>
                </a:lnTo>
                <a:close/>
              </a:path>
            </a:pathLst>
          </a:custGeom>
          <a:solidFill>
            <a:srgbClr val="282828"/>
          </a:solidFill>
          <a:ln/>
        </p:spPr>
      </p:sp>
      <p:sp>
        <p:nvSpPr>
          <p:cNvPr id="7" name="Text 4"/>
          <p:cNvSpPr/>
          <p:nvPr/>
        </p:nvSpPr>
        <p:spPr>
          <a:xfrm>
            <a:off x="965200" y="1676400"/>
            <a:ext cx="29083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Phiếu quan sát nhóm (hợp tác)</a:t>
            </a:r>
            <a:endParaRPr lang="en-US" sz="1600" dirty="0"/>
          </a:p>
        </p:txBody>
      </p:sp>
      <p:sp>
        <p:nvSpPr>
          <p:cNvPr id="8" name="Shape 5"/>
          <p:cNvSpPr/>
          <p:nvPr/>
        </p:nvSpPr>
        <p:spPr>
          <a:xfrm>
            <a:off x="558800" y="2184400"/>
            <a:ext cx="203200" cy="203200"/>
          </a:xfrm>
          <a:custGeom>
            <a:avLst/>
            <a:gdLst/>
            <a:ahLst/>
            <a:cxnLst/>
            <a:rect l="l" t="t" r="r" b="b"/>
            <a:pathLst>
              <a:path w="203200" h="203200">
                <a:moveTo>
                  <a:pt x="101600" y="56078"/>
                </a:moveTo>
                <a:lnTo>
                  <a:pt x="101600" y="178832"/>
                </a:lnTo>
                <a:lnTo>
                  <a:pt x="101798" y="178753"/>
                </a:lnTo>
                <a:cubicBezTo>
                  <a:pt x="123468" y="169743"/>
                  <a:pt x="146725" y="165100"/>
                  <a:pt x="170180" y="165100"/>
                </a:cubicBezTo>
                <a:lnTo>
                  <a:pt x="177800" y="165100"/>
                </a:lnTo>
                <a:lnTo>
                  <a:pt x="177800" y="38100"/>
                </a:lnTo>
                <a:lnTo>
                  <a:pt x="170180" y="38100"/>
                </a:lnTo>
                <a:cubicBezTo>
                  <a:pt x="153432" y="38100"/>
                  <a:pt x="136803" y="41434"/>
                  <a:pt x="121325" y="47863"/>
                </a:cubicBezTo>
                <a:cubicBezTo>
                  <a:pt x="114657" y="50641"/>
                  <a:pt x="108069" y="53380"/>
                  <a:pt x="101600" y="56078"/>
                </a:cubicBezTo>
                <a:close/>
                <a:moveTo>
                  <a:pt x="91638" y="24408"/>
                </a:moveTo>
                <a:lnTo>
                  <a:pt x="101600" y="28575"/>
                </a:lnTo>
                <a:lnTo>
                  <a:pt x="111562" y="24408"/>
                </a:lnTo>
                <a:cubicBezTo>
                  <a:pt x="130135" y="16669"/>
                  <a:pt x="150058" y="12700"/>
                  <a:pt x="170180" y="12700"/>
                </a:cubicBezTo>
                <a:lnTo>
                  <a:pt x="184150" y="12700"/>
                </a:lnTo>
                <a:cubicBezTo>
                  <a:pt x="194667" y="12700"/>
                  <a:pt x="203200" y="21233"/>
                  <a:pt x="203200" y="31750"/>
                </a:cubicBezTo>
                <a:lnTo>
                  <a:pt x="203200" y="171450"/>
                </a:lnTo>
                <a:cubicBezTo>
                  <a:pt x="203200" y="181967"/>
                  <a:pt x="194667" y="190500"/>
                  <a:pt x="184150" y="190500"/>
                </a:cubicBezTo>
                <a:lnTo>
                  <a:pt x="170180" y="190500"/>
                </a:lnTo>
                <a:cubicBezTo>
                  <a:pt x="150058" y="190500"/>
                  <a:pt x="130135" y="194469"/>
                  <a:pt x="111562" y="202208"/>
                </a:cubicBezTo>
                <a:lnTo>
                  <a:pt x="106482" y="204311"/>
                </a:lnTo>
                <a:cubicBezTo>
                  <a:pt x="103346" y="205621"/>
                  <a:pt x="99854" y="205621"/>
                  <a:pt x="96718" y="204311"/>
                </a:cubicBezTo>
                <a:lnTo>
                  <a:pt x="91638" y="202208"/>
                </a:lnTo>
                <a:cubicBezTo>
                  <a:pt x="73065" y="194469"/>
                  <a:pt x="53142" y="190500"/>
                  <a:pt x="33020" y="190500"/>
                </a:cubicBezTo>
                <a:lnTo>
                  <a:pt x="19050" y="190500"/>
                </a:lnTo>
                <a:cubicBezTo>
                  <a:pt x="8533" y="190500"/>
                  <a:pt x="0" y="181967"/>
                  <a:pt x="0" y="171450"/>
                </a:cubicBezTo>
                <a:lnTo>
                  <a:pt x="0" y="31750"/>
                </a:lnTo>
                <a:cubicBezTo>
                  <a:pt x="0" y="21233"/>
                  <a:pt x="8533" y="12700"/>
                  <a:pt x="19050" y="12700"/>
                </a:cubicBezTo>
                <a:lnTo>
                  <a:pt x="33020" y="12700"/>
                </a:lnTo>
                <a:cubicBezTo>
                  <a:pt x="53142" y="12700"/>
                  <a:pt x="73065" y="16669"/>
                  <a:pt x="91638" y="24408"/>
                </a:cubicBezTo>
                <a:close/>
              </a:path>
            </a:pathLst>
          </a:custGeom>
          <a:solidFill>
            <a:srgbClr val="282828"/>
          </a:solidFill>
          <a:ln/>
        </p:spPr>
      </p:sp>
      <p:sp>
        <p:nvSpPr>
          <p:cNvPr id="9" name="Text 6"/>
          <p:cNvSpPr/>
          <p:nvPr/>
        </p:nvSpPr>
        <p:spPr>
          <a:xfrm>
            <a:off x="965200" y="2133600"/>
            <a:ext cx="22098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Nhật ký học tập điện tử</a:t>
            </a:r>
            <a:endParaRPr lang="en-US" sz="1600" dirty="0"/>
          </a:p>
        </p:txBody>
      </p:sp>
      <p:sp>
        <p:nvSpPr>
          <p:cNvPr id="10" name="Shape 7"/>
          <p:cNvSpPr/>
          <p:nvPr/>
        </p:nvSpPr>
        <p:spPr>
          <a:xfrm>
            <a:off x="571500" y="2641600"/>
            <a:ext cx="177800" cy="203200"/>
          </a:xfrm>
          <a:custGeom>
            <a:avLst/>
            <a:gdLst/>
            <a:ahLst/>
            <a:cxnLst/>
            <a:rect l="l" t="t" r="r" b="b"/>
            <a:pathLst>
              <a:path w="177800" h="203200">
                <a:moveTo>
                  <a:pt x="25400" y="12700"/>
                </a:moveTo>
                <a:cubicBezTo>
                  <a:pt x="11390" y="12700"/>
                  <a:pt x="0" y="24090"/>
                  <a:pt x="0" y="38100"/>
                </a:cubicBezTo>
                <a:lnTo>
                  <a:pt x="0" y="165100"/>
                </a:lnTo>
                <a:cubicBezTo>
                  <a:pt x="0" y="179110"/>
                  <a:pt x="11390" y="190500"/>
                  <a:pt x="25400" y="190500"/>
                </a:cubicBezTo>
                <a:lnTo>
                  <a:pt x="152400" y="190500"/>
                </a:lnTo>
                <a:cubicBezTo>
                  <a:pt x="166410" y="190500"/>
                  <a:pt x="177800" y="179110"/>
                  <a:pt x="177800" y="165100"/>
                </a:cubicBezTo>
                <a:lnTo>
                  <a:pt x="177800" y="38100"/>
                </a:lnTo>
                <a:cubicBezTo>
                  <a:pt x="177800" y="24090"/>
                  <a:pt x="166410" y="12700"/>
                  <a:pt x="152400" y="12700"/>
                </a:cubicBezTo>
                <a:lnTo>
                  <a:pt x="25400" y="12700"/>
                </a:lnTo>
                <a:close/>
                <a:moveTo>
                  <a:pt x="47625" y="88900"/>
                </a:moveTo>
                <a:cubicBezTo>
                  <a:pt x="52903" y="88900"/>
                  <a:pt x="57150" y="93147"/>
                  <a:pt x="57150" y="98425"/>
                </a:cubicBezTo>
                <a:lnTo>
                  <a:pt x="57150" y="142875"/>
                </a:lnTo>
                <a:cubicBezTo>
                  <a:pt x="57150" y="148153"/>
                  <a:pt x="52903" y="152400"/>
                  <a:pt x="47625" y="152400"/>
                </a:cubicBezTo>
                <a:cubicBezTo>
                  <a:pt x="42347" y="152400"/>
                  <a:pt x="38100" y="148153"/>
                  <a:pt x="38100" y="142875"/>
                </a:cubicBezTo>
                <a:lnTo>
                  <a:pt x="38100" y="98425"/>
                </a:lnTo>
                <a:cubicBezTo>
                  <a:pt x="38100" y="93147"/>
                  <a:pt x="42347" y="88900"/>
                  <a:pt x="47625" y="88900"/>
                </a:cubicBezTo>
                <a:close/>
                <a:moveTo>
                  <a:pt x="120650" y="123825"/>
                </a:moveTo>
                <a:cubicBezTo>
                  <a:pt x="120650" y="118547"/>
                  <a:pt x="124897" y="114300"/>
                  <a:pt x="130175" y="114300"/>
                </a:cubicBezTo>
                <a:cubicBezTo>
                  <a:pt x="135453" y="114300"/>
                  <a:pt x="139700" y="118547"/>
                  <a:pt x="139700" y="123825"/>
                </a:cubicBezTo>
                <a:lnTo>
                  <a:pt x="139700" y="142875"/>
                </a:lnTo>
                <a:cubicBezTo>
                  <a:pt x="139700" y="148153"/>
                  <a:pt x="135453" y="152400"/>
                  <a:pt x="130175" y="152400"/>
                </a:cubicBezTo>
                <a:cubicBezTo>
                  <a:pt x="124897" y="152400"/>
                  <a:pt x="120650" y="148153"/>
                  <a:pt x="120650" y="142875"/>
                </a:cubicBezTo>
                <a:lnTo>
                  <a:pt x="120650" y="123825"/>
                </a:lnTo>
                <a:close/>
                <a:moveTo>
                  <a:pt x="88900" y="50800"/>
                </a:moveTo>
                <a:cubicBezTo>
                  <a:pt x="94178" y="50800"/>
                  <a:pt x="98425" y="55047"/>
                  <a:pt x="98425" y="60325"/>
                </a:cubicBezTo>
                <a:lnTo>
                  <a:pt x="98425" y="142875"/>
                </a:lnTo>
                <a:cubicBezTo>
                  <a:pt x="98425" y="148153"/>
                  <a:pt x="94178" y="152400"/>
                  <a:pt x="88900" y="152400"/>
                </a:cubicBezTo>
                <a:cubicBezTo>
                  <a:pt x="83622" y="152400"/>
                  <a:pt x="79375" y="148153"/>
                  <a:pt x="79375" y="142875"/>
                </a:cubicBezTo>
                <a:lnTo>
                  <a:pt x="79375" y="60325"/>
                </a:lnTo>
                <a:cubicBezTo>
                  <a:pt x="79375" y="55047"/>
                  <a:pt x="83622" y="50800"/>
                  <a:pt x="88900" y="50800"/>
                </a:cubicBezTo>
                <a:close/>
              </a:path>
            </a:pathLst>
          </a:custGeom>
          <a:solidFill>
            <a:srgbClr val="282828"/>
          </a:solidFill>
          <a:ln/>
        </p:spPr>
      </p:sp>
      <p:sp>
        <p:nvSpPr>
          <p:cNvPr id="11" name="Text 8"/>
          <p:cNvSpPr/>
          <p:nvPr/>
        </p:nvSpPr>
        <p:spPr>
          <a:xfrm>
            <a:off x="965200" y="2590800"/>
            <a:ext cx="34544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Phiếu phản hồi nhanh (Google Form)</a:t>
            </a:r>
            <a:endParaRPr lang="en-US" sz="1600" dirty="0"/>
          </a:p>
        </p:txBody>
      </p:sp>
      <p:sp>
        <p:nvSpPr>
          <p:cNvPr id="12" name="Shape 9"/>
          <p:cNvSpPr/>
          <p:nvPr/>
        </p:nvSpPr>
        <p:spPr>
          <a:xfrm>
            <a:off x="533400" y="3098800"/>
            <a:ext cx="254000" cy="203200"/>
          </a:xfrm>
          <a:custGeom>
            <a:avLst/>
            <a:gdLst/>
            <a:ahLst/>
            <a:cxnLst/>
            <a:rect l="l" t="t" r="r" b="b"/>
            <a:pathLst>
              <a:path w="254000" h="203200">
                <a:moveTo>
                  <a:pt x="53975" y="50800"/>
                </a:moveTo>
                <a:cubicBezTo>
                  <a:pt x="53975" y="24515"/>
                  <a:pt x="75315" y="3175"/>
                  <a:pt x="101600" y="3175"/>
                </a:cubicBezTo>
                <a:cubicBezTo>
                  <a:pt x="127885" y="3175"/>
                  <a:pt x="149225" y="24515"/>
                  <a:pt x="149225" y="50800"/>
                </a:cubicBezTo>
                <a:cubicBezTo>
                  <a:pt x="149225" y="77085"/>
                  <a:pt x="127885" y="98425"/>
                  <a:pt x="101600" y="98425"/>
                </a:cubicBezTo>
                <a:cubicBezTo>
                  <a:pt x="75315" y="98425"/>
                  <a:pt x="53975" y="77085"/>
                  <a:pt x="53975" y="50800"/>
                </a:cubicBezTo>
                <a:close/>
                <a:moveTo>
                  <a:pt x="19050" y="191413"/>
                </a:moveTo>
                <a:cubicBezTo>
                  <a:pt x="19050" y="152321"/>
                  <a:pt x="50721" y="120650"/>
                  <a:pt x="89813" y="120650"/>
                </a:cubicBezTo>
                <a:lnTo>
                  <a:pt x="113387" y="120650"/>
                </a:lnTo>
                <a:cubicBezTo>
                  <a:pt x="152479" y="120650"/>
                  <a:pt x="184150" y="152321"/>
                  <a:pt x="184150" y="191413"/>
                </a:cubicBezTo>
                <a:cubicBezTo>
                  <a:pt x="184150" y="197922"/>
                  <a:pt x="178872" y="203200"/>
                  <a:pt x="172363" y="203200"/>
                </a:cubicBezTo>
                <a:lnTo>
                  <a:pt x="30837" y="203200"/>
                </a:lnTo>
                <a:cubicBezTo>
                  <a:pt x="24328" y="203200"/>
                  <a:pt x="19050" y="197922"/>
                  <a:pt x="19050" y="191413"/>
                </a:cubicBezTo>
                <a:close/>
                <a:moveTo>
                  <a:pt x="243046" y="52665"/>
                </a:moveTo>
                <a:lnTo>
                  <a:pt x="211296" y="103465"/>
                </a:lnTo>
                <a:cubicBezTo>
                  <a:pt x="209629" y="106124"/>
                  <a:pt x="206772" y="107791"/>
                  <a:pt x="203637" y="107950"/>
                </a:cubicBezTo>
                <a:cubicBezTo>
                  <a:pt x="200501" y="108109"/>
                  <a:pt x="197485" y="106680"/>
                  <a:pt x="195620" y="104140"/>
                </a:cubicBezTo>
                <a:lnTo>
                  <a:pt x="176570" y="78740"/>
                </a:lnTo>
                <a:cubicBezTo>
                  <a:pt x="173395" y="74533"/>
                  <a:pt x="174268" y="68580"/>
                  <a:pt x="178475" y="65405"/>
                </a:cubicBezTo>
                <a:cubicBezTo>
                  <a:pt x="182682" y="62230"/>
                  <a:pt x="188635" y="63103"/>
                  <a:pt x="191810" y="67310"/>
                </a:cubicBezTo>
                <a:lnTo>
                  <a:pt x="202525" y="81598"/>
                </a:lnTo>
                <a:lnTo>
                  <a:pt x="226893" y="42585"/>
                </a:lnTo>
                <a:cubicBezTo>
                  <a:pt x="229672" y="38140"/>
                  <a:pt x="235545" y="36751"/>
                  <a:pt x="240030" y="39568"/>
                </a:cubicBezTo>
                <a:cubicBezTo>
                  <a:pt x="244515" y="42386"/>
                  <a:pt x="245864" y="48220"/>
                  <a:pt x="243046" y="52705"/>
                </a:cubicBezTo>
                <a:close/>
              </a:path>
            </a:pathLst>
          </a:custGeom>
          <a:solidFill>
            <a:srgbClr val="282828"/>
          </a:solidFill>
          <a:ln/>
        </p:spPr>
      </p:sp>
      <p:sp>
        <p:nvSpPr>
          <p:cNvPr id="13" name="Text 10"/>
          <p:cNvSpPr/>
          <p:nvPr/>
        </p:nvSpPr>
        <p:spPr>
          <a:xfrm>
            <a:off x="965200" y="3048000"/>
            <a:ext cx="35433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Đánh giá đồng cấp (peer assessment)</a:t>
            </a:r>
            <a:endParaRPr lang="en-US" sz="1600" dirty="0"/>
          </a:p>
        </p:txBody>
      </p:sp>
      <p:sp>
        <p:nvSpPr>
          <p:cNvPr id="14" name="Shape 11"/>
          <p:cNvSpPr/>
          <p:nvPr/>
        </p:nvSpPr>
        <p:spPr>
          <a:xfrm>
            <a:off x="6248400" y="914400"/>
            <a:ext cx="5689600" cy="5689600"/>
          </a:xfrm>
          <a:custGeom>
            <a:avLst/>
            <a:gdLst/>
            <a:ahLst/>
            <a:cxnLst/>
            <a:rect l="l" t="t" r="r" b="b"/>
            <a:pathLst>
              <a:path w="5689600" h="5689600">
                <a:moveTo>
                  <a:pt x="101616" y="0"/>
                </a:moveTo>
                <a:lnTo>
                  <a:pt x="5587984" y="0"/>
                </a:lnTo>
                <a:cubicBezTo>
                  <a:pt x="5644105" y="0"/>
                  <a:pt x="5689600" y="45495"/>
                  <a:pt x="5689600" y="101616"/>
                </a:cubicBezTo>
                <a:lnTo>
                  <a:pt x="5689600" y="5587984"/>
                </a:lnTo>
                <a:cubicBezTo>
                  <a:pt x="5689600" y="5644105"/>
                  <a:pt x="5644105" y="5689600"/>
                  <a:pt x="5587984" y="5689600"/>
                </a:cubicBezTo>
                <a:lnTo>
                  <a:pt x="101616" y="5689600"/>
                </a:lnTo>
                <a:cubicBezTo>
                  <a:pt x="45495" y="5689600"/>
                  <a:pt x="0" y="5644105"/>
                  <a:pt x="0" y="5587984"/>
                </a:cubicBezTo>
                <a:lnTo>
                  <a:pt x="0" y="101616"/>
                </a:lnTo>
                <a:cubicBezTo>
                  <a:pt x="0" y="45533"/>
                  <a:pt x="45533" y="0"/>
                  <a:pt x="101616" y="0"/>
                </a:cubicBezTo>
                <a:close/>
              </a:path>
            </a:pathLst>
          </a:custGeom>
          <a:solidFill>
            <a:srgbClr val="76D9DB">
              <a:alpha val="12549"/>
            </a:srgbClr>
          </a:solidFill>
          <a:ln/>
        </p:spPr>
      </p:sp>
      <p:sp>
        <p:nvSpPr>
          <p:cNvPr id="15" name="Text 12"/>
          <p:cNvSpPr/>
          <p:nvPr/>
        </p:nvSpPr>
        <p:spPr>
          <a:xfrm>
            <a:off x="6375400" y="1117600"/>
            <a:ext cx="5435600" cy="406400"/>
          </a:xfrm>
          <a:prstGeom prst="rect">
            <a:avLst/>
          </a:prstGeom>
          <a:noFill/>
          <a:ln/>
        </p:spPr>
        <p:txBody>
          <a:bodyPr wrap="square" lIns="0" tIns="0" rIns="0" bIns="0" rtlCol="0" anchor="ctr"/>
          <a:lstStyle/>
          <a:p>
            <a:pPr algn="ctr">
              <a:lnSpc>
                <a:spcPct val="110000"/>
              </a:lnSpc>
            </a:pPr>
            <a:r>
              <a:rPr lang="en-US" sz="2400" b="1" dirty="0">
                <a:solidFill>
                  <a:srgbClr val="76D9DB"/>
                </a:solidFill>
                <a:latin typeface="Noto Sans SC" pitchFamily="34" charset="0"/>
                <a:ea typeface="Noto Sans SC" pitchFamily="34" charset="-122"/>
                <a:cs typeface="Noto Sans SC" pitchFamily="34" charset="-120"/>
              </a:rPr>
              <a:t>ĐÁNH GIÁ SẢN PHẨM (60%)</a:t>
            </a:r>
            <a:endParaRPr lang="en-US" sz="1600" dirty="0"/>
          </a:p>
        </p:txBody>
      </p:sp>
      <p:sp>
        <p:nvSpPr>
          <p:cNvPr id="16" name="Text 13"/>
          <p:cNvSpPr/>
          <p:nvPr/>
        </p:nvSpPr>
        <p:spPr>
          <a:xfrm>
            <a:off x="6400800" y="1676400"/>
            <a:ext cx="5384800" cy="304800"/>
          </a:xfrm>
          <a:prstGeom prst="rect">
            <a:avLst/>
          </a:prstGeom>
          <a:noFill/>
          <a:ln/>
        </p:spPr>
        <p:txBody>
          <a:bodyPr wrap="square" lIns="0" tIns="0" rIns="0" bIns="0" rtlCol="0" anchor="ctr"/>
          <a:lstStyle/>
          <a:p>
            <a:pPr algn="ctr">
              <a:lnSpc>
                <a:spcPct val="130000"/>
              </a:lnSpc>
            </a:pPr>
            <a:r>
              <a:rPr lang="en-US" sz="1600" dirty="0">
                <a:solidFill>
                  <a:srgbClr val="282828"/>
                </a:solidFill>
                <a:latin typeface="MiSans" pitchFamily="34" charset="0"/>
                <a:ea typeface="MiSans" pitchFamily="34" charset="-122"/>
                <a:cs typeface="MiSans" pitchFamily="34" charset="-120"/>
              </a:rPr>
              <a:t>RUBRIC 4 TIÊU CHÍ (mỗi tiêu chí 4 điểm)</a:t>
            </a:r>
            <a:endParaRPr lang="en-US" sz="1600" dirty="0"/>
          </a:p>
        </p:txBody>
      </p:sp>
      <p:sp>
        <p:nvSpPr>
          <p:cNvPr id="17" name="Text 14"/>
          <p:cNvSpPr/>
          <p:nvPr/>
        </p:nvSpPr>
        <p:spPr>
          <a:xfrm>
            <a:off x="6451600" y="2133600"/>
            <a:ext cx="53721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1. Độ chính xác công thức toán</a:t>
            </a:r>
            <a:endParaRPr lang="en-US" sz="1600" dirty="0"/>
          </a:p>
        </p:txBody>
      </p:sp>
      <p:sp>
        <p:nvSpPr>
          <p:cNvPr id="18" name="Text 15"/>
          <p:cNvSpPr/>
          <p:nvPr/>
        </p:nvSpPr>
        <p:spPr>
          <a:xfrm>
            <a:off x="6451600" y="2489200"/>
            <a:ext cx="53721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2. Sử dụng Web App (3 tabs)</a:t>
            </a:r>
            <a:endParaRPr lang="en-US" sz="1600" dirty="0"/>
          </a:p>
        </p:txBody>
      </p:sp>
      <p:sp>
        <p:nvSpPr>
          <p:cNvPr id="19" name="Text 16"/>
          <p:cNvSpPr/>
          <p:nvPr/>
        </p:nvSpPr>
        <p:spPr>
          <a:xfrm>
            <a:off x="6451600" y="2844800"/>
            <a:ext cx="53721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3. Tính khả thi của phương án</a:t>
            </a:r>
            <a:endParaRPr lang="en-US" sz="1600" dirty="0"/>
          </a:p>
        </p:txBody>
      </p:sp>
      <p:sp>
        <p:nvSpPr>
          <p:cNvPr id="20" name="Text 17"/>
          <p:cNvSpPr/>
          <p:nvPr/>
        </p:nvSpPr>
        <p:spPr>
          <a:xfrm>
            <a:off x="6451600" y="3200400"/>
            <a:ext cx="53721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4. Trình bày &amp; bảo vệ ý tưởng</a:t>
            </a:r>
            <a:endParaRPr lang="en-US" sz="1600" dirty="0"/>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Kết quả &amp; Đánh giá</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06</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151130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KẾT QUẢ: 2 PHƯƠNG ÁN ĐẠT MỤC TIÊU</a:t>
            </a:r>
            <a:endParaRPr lang="en-US" sz="1600" dirty="0"/>
          </a:p>
        </p:txBody>
      </p:sp>
      <p:sp>
        <p:nvSpPr>
          <p:cNvPr id="4" name="Shape 1"/>
          <p:cNvSpPr/>
          <p:nvPr/>
        </p:nvSpPr>
        <p:spPr>
          <a:xfrm>
            <a:off x="254000" y="2171700"/>
            <a:ext cx="11633200" cy="3124200"/>
          </a:xfrm>
          <a:custGeom>
            <a:avLst/>
            <a:gdLst/>
            <a:ahLst/>
            <a:cxnLst/>
            <a:rect l="l" t="t" r="r" b="b"/>
            <a:pathLst>
              <a:path w="11633200" h="3124200">
                <a:moveTo>
                  <a:pt x="101599" y="0"/>
                </a:moveTo>
                <a:lnTo>
                  <a:pt x="11531601" y="0"/>
                </a:lnTo>
                <a:cubicBezTo>
                  <a:pt x="11587713" y="0"/>
                  <a:pt x="11633200" y="45487"/>
                  <a:pt x="11633200" y="101599"/>
                </a:cubicBezTo>
                <a:lnTo>
                  <a:pt x="11633200" y="3022601"/>
                </a:lnTo>
                <a:cubicBezTo>
                  <a:pt x="11633200" y="3078713"/>
                  <a:pt x="11587713" y="3124200"/>
                  <a:pt x="11531601" y="3124200"/>
                </a:cubicBezTo>
                <a:lnTo>
                  <a:pt x="101599" y="3124200"/>
                </a:lnTo>
                <a:cubicBezTo>
                  <a:pt x="45487" y="3124200"/>
                  <a:pt x="0" y="3078713"/>
                  <a:pt x="0" y="3022601"/>
                </a:cubicBezTo>
                <a:lnTo>
                  <a:pt x="0" y="101599"/>
                </a:lnTo>
                <a:cubicBezTo>
                  <a:pt x="0" y="45525"/>
                  <a:pt x="45525" y="0"/>
                  <a:pt x="101599" y="0"/>
                </a:cubicBezTo>
                <a:close/>
              </a:path>
            </a:pathLst>
          </a:custGeom>
          <a:solidFill>
            <a:srgbClr val="FFFFFF"/>
          </a:solidFill>
          <a:ln w="25400">
            <a:solidFill>
              <a:srgbClr val="76D9DB"/>
            </a:solidFill>
            <a:prstDash val="solid"/>
          </a:ln>
        </p:spPr>
      </p:sp>
      <p:graphicFrame>
        <p:nvGraphicFramePr>
          <p:cNvPr id="26" name="Table 0"/>
          <p:cNvGraphicFramePr>
            <a:graphicFrameLocks noGrp="1"/>
          </p:cNvGraphicFramePr>
          <p:nvPr>
            <p:extLst>
              <p:ext uri="{D42A27DB-BD31-4B8C-83A1-F6EECF244321}">
                <p14:modId xmlns:p14="http://schemas.microsoft.com/office/powerpoint/2010/main" val="1579011935"/>
              </p:ext>
            </p:extLst>
          </p:nvPr>
        </p:nvGraphicFramePr>
        <p:xfrm>
          <a:off x="482600" y="2400300"/>
          <a:ext cx="11226800" cy="2717800"/>
        </p:xfrm>
        <a:graphic>
          <a:graphicData uri="http://schemas.openxmlformats.org/drawingml/2006/table">
            <a:tbl>
              <a:tblPr/>
              <a:tblGrid>
                <a:gridCol w="4008665">
                  <a:extLst>
                    <a:ext uri="{9D8B030D-6E8A-4147-A177-3AD203B41FA5}">
                      <a16:colId xmlns:a16="http://schemas.microsoft.com/office/drawing/2014/main" val="20000"/>
                    </a:ext>
                  </a:extLst>
                </a:gridCol>
                <a:gridCol w="2549816">
                  <a:extLst>
                    <a:ext uri="{9D8B030D-6E8A-4147-A177-3AD203B41FA5}">
                      <a16:colId xmlns:a16="http://schemas.microsoft.com/office/drawing/2014/main" val="20001"/>
                    </a:ext>
                  </a:extLst>
                </a:gridCol>
                <a:gridCol w="2308788">
                  <a:extLst>
                    <a:ext uri="{9D8B030D-6E8A-4147-A177-3AD203B41FA5}">
                      <a16:colId xmlns:a16="http://schemas.microsoft.com/office/drawing/2014/main" val="20002"/>
                    </a:ext>
                  </a:extLst>
                </a:gridCol>
                <a:gridCol w="2359531">
                  <a:extLst>
                    <a:ext uri="{9D8B030D-6E8A-4147-A177-3AD203B41FA5}">
                      <a16:colId xmlns:a16="http://schemas.microsoft.com/office/drawing/2014/main" val="20003"/>
                    </a:ext>
                  </a:extLst>
                </a:gridCol>
              </a:tblGrid>
              <a:tr h="543560">
                <a:tc>
                  <a:txBody>
                    <a:bodyPr/>
                    <a:lstStyle/>
                    <a:p>
                      <a:pPr algn="l"/>
                      <a:r>
                        <a:rPr lang="en-US" sz="1400" b="1" u="none" dirty="0">
                          <a:solidFill>
                            <a:srgbClr val="4AC4C6"/>
                          </a:solidFill>
                          <a:latin typeface="微软雅黑" pitchFamily="34" charset="0"/>
                          <a:ea typeface="微软雅黑" pitchFamily="34" charset="-122"/>
                          <a:cs typeface="微软雅黑" pitchFamily="34" charset="-120"/>
                        </a:rPr>
                        <a:t>PHƯƠNG ÁN</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ctr"/>
                      <a:r>
                        <a:rPr lang="en-US" sz="1400" b="1" u="none" dirty="0">
                          <a:solidFill>
                            <a:srgbClr val="4AC4C6"/>
                          </a:solidFill>
                          <a:latin typeface="微软雅黑" pitchFamily="34" charset="0"/>
                          <a:ea typeface="微软雅黑" pitchFamily="34" charset="-122"/>
                          <a:cs typeface="微软雅黑" pitchFamily="34" charset="-120"/>
                        </a:rPr>
                        <a:t>Tiền/tháng</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ctr"/>
                      <a:r>
                        <a:rPr lang="en-US" sz="1400" b="1" u="none" dirty="0">
                          <a:solidFill>
                            <a:srgbClr val="4AC4C6"/>
                          </a:solidFill>
                          <a:latin typeface="微软雅黑" pitchFamily="34" charset="0"/>
                          <a:ea typeface="微软雅黑" pitchFamily="34" charset="-122"/>
                          <a:cs typeface="微软雅黑" pitchFamily="34" charset="-120"/>
                        </a:rPr>
                        <a:t>Thời gian</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ctr"/>
                      <a:r>
                        <a:rPr lang="en-US" sz="1400" b="1" u="none" dirty="0">
                          <a:solidFill>
                            <a:srgbClr val="4AC4C6"/>
                          </a:solidFill>
                          <a:latin typeface="微软雅黑" pitchFamily="34" charset="0"/>
                          <a:ea typeface="微软雅黑" pitchFamily="34" charset="-122"/>
                          <a:cs typeface="微软雅黑" pitchFamily="34" charset="-120"/>
                        </a:rPr>
                        <a:t>Tổng tiền</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extLst>
                  <a:ext uri="{0D108BD9-81ED-4DB2-BD59-A6C34878D82A}">
                    <a16:rowId xmlns:a16="http://schemas.microsoft.com/office/drawing/2014/main" val="10000"/>
                  </a:ext>
                </a:extLst>
              </a:tr>
              <a:tr h="543560">
                <a:tc>
                  <a:txBody>
                    <a:bodyPr/>
                    <a:lstStyle/>
                    <a:p>
                      <a:pPr algn="l"/>
                      <a:r>
                        <a:rPr lang="en-US" sz="1600" b="1" u="none" dirty="0">
                          <a:solidFill>
                            <a:srgbClr val="000000"/>
                          </a:solidFill>
                          <a:latin typeface="微软雅黑" pitchFamily="34" charset="0"/>
                          <a:ea typeface="微软雅黑" pitchFamily="34" charset="-122"/>
                          <a:cs typeface="微软雅黑" pitchFamily="34" charset="-120"/>
                        </a:rPr>
                        <a:t>1️⃣ TĂNG TIỀN</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noFill/>
                      <a:prstDash val="solid"/>
                      <a:round/>
                      <a:headEnd type="none" w="med" len="med"/>
                      <a:tailEnd type="none" w="med" len="med"/>
                    </a:lnT>
                    <a:lnB w="0" cap="flat" cmpd="sng" algn="ctr">
                      <a:noFill/>
                    </a:lnB>
                    <a:solidFill>
                      <a:srgbClr val="FFFFFF">
                        <a:alpha val="0"/>
                      </a:srgbClr>
                    </a:solidFill>
                  </a:tcPr>
                </a:tc>
                <a:tc>
                  <a:txBody>
                    <a:bodyPr/>
                    <a:lstStyle/>
                    <a:p>
                      <a:pPr algn="ctr"/>
                      <a:r>
                        <a:rPr lang="en-US" sz="1600" b="1" u="none" dirty="0">
                          <a:solidFill>
                            <a:srgbClr val="000000"/>
                          </a:solidFill>
                          <a:latin typeface="微软雅黑" pitchFamily="34" charset="0"/>
                          <a:ea typeface="微软雅黑" pitchFamily="34" charset="-122"/>
                          <a:cs typeface="微软雅黑" pitchFamily="34" charset="-120"/>
                        </a:rPr>
                        <a:t>600.000</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noFill/>
                      <a:prstDash val="solid"/>
                      <a:round/>
                      <a:headEnd type="none" w="med" len="med"/>
                      <a:tailEnd type="none" w="med" len="med"/>
                    </a:lnT>
                    <a:lnB w="0" cap="flat" cmpd="sng" algn="ctr">
                      <a:noFill/>
                    </a:lnB>
                    <a:solidFill>
                      <a:srgbClr val="FFFFFF">
                        <a:alpha val="0"/>
                      </a:srgbClr>
                    </a:solidFill>
                  </a:tcPr>
                </a:tc>
                <a:tc>
                  <a:txBody>
                    <a:bodyPr/>
                    <a:lstStyle/>
                    <a:p>
                      <a:pPr algn="ctr"/>
                      <a:r>
                        <a:rPr lang="en-US" sz="1600" u="none" dirty="0">
                          <a:solidFill>
                            <a:srgbClr val="000000"/>
                          </a:solidFill>
                          <a:latin typeface="微软雅黑" pitchFamily="34" charset="0"/>
                          <a:ea typeface="微软雅黑" pitchFamily="34" charset="-122"/>
                          <a:cs typeface="微软雅黑" pitchFamily="34" charset="-120"/>
                        </a:rPr>
                        <a:t>24 tháng</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noFill/>
                      <a:prstDash val="solid"/>
                      <a:round/>
                      <a:headEnd type="none" w="med" len="med"/>
                      <a:tailEnd type="none" w="med" len="med"/>
                    </a:lnT>
                    <a:lnB w="0" cap="flat" cmpd="sng" algn="ctr">
                      <a:noFill/>
                    </a:lnB>
                    <a:solidFill>
                      <a:srgbClr val="FFFFFF">
                        <a:alpha val="0"/>
                      </a:srgbClr>
                    </a:solidFill>
                  </a:tcPr>
                </a:tc>
                <a:tc>
                  <a:txBody>
                    <a:bodyPr/>
                    <a:lstStyle/>
                    <a:p>
                      <a:pPr algn="ctr"/>
                      <a:r>
                        <a:rPr lang="en-US" sz="1800" b="1" u="none" dirty="0">
                          <a:solidFill>
                            <a:srgbClr val="21B5B8"/>
                          </a:solidFill>
                          <a:latin typeface="微软雅黑" pitchFamily="34" charset="0"/>
                          <a:ea typeface="微软雅黑" pitchFamily="34" charset="-122"/>
                          <a:cs typeface="微软雅黑" pitchFamily="34" charset="-120"/>
                        </a:rPr>
                        <a:t>20,18tr ✓</a:t>
                      </a:r>
                      <a:endParaRPr lang="en-US" sz="18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no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1"/>
                  </a:ext>
                </a:extLst>
              </a:tr>
              <a:tr h="543560">
                <a:tc gridSpan="4">
                  <a:txBody>
                    <a:bodyPr/>
                    <a:lstStyle/>
                    <a:p>
                      <a:pPr algn="l"/>
                      <a:r>
                        <a:rPr lang="en-US" sz="1400" u="none" dirty="0">
                          <a:solidFill>
                            <a:srgbClr val="000000"/>
                          </a:solidFill>
                          <a:latin typeface="微软雅黑" pitchFamily="34" charset="0"/>
                          <a:ea typeface="微软雅黑" pitchFamily="34" charset="-122"/>
                          <a:cs typeface="微软雅黑" pitchFamily="34" charset="-120"/>
                        </a:rPr>
                        <a:t>Ưu điểm: Nhanh. Nhược: Sức ép tài chính lớn.</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76D9DB">
                        <a:alpha val="13000"/>
                      </a:srgbClr>
                    </a:solidFill>
                  </a:tcPr>
                </a:tc>
                <a:tc hMerge="1">
                  <a:txBody>
                    <a:bodyPr/>
                    <a:lstStyle/>
                    <a:p>
                      <a:endParaRPr lang="en-VN"/>
                    </a:p>
                  </a:txBody>
                  <a:tcPr/>
                </a:tc>
                <a:tc hMerge="1">
                  <a:txBody>
                    <a:bodyPr/>
                    <a:lstStyle/>
                    <a:p>
                      <a:endParaRPr lang="en-VN"/>
                    </a:p>
                  </a:txBody>
                  <a:tcPr/>
                </a:tc>
                <a:tc hMerge="1">
                  <a:txBody>
                    <a:bodyPr/>
                    <a:lstStyle/>
                    <a:p>
                      <a:endParaRPr lang="en-VN"/>
                    </a:p>
                  </a:txBody>
                  <a:tcPr/>
                </a:tc>
                <a:extLst>
                  <a:ext uri="{0D108BD9-81ED-4DB2-BD59-A6C34878D82A}">
                    <a16:rowId xmlns:a16="http://schemas.microsoft.com/office/drawing/2014/main" val="10002"/>
                  </a:ext>
                </a:extLst>
              </a:tr>
              <a:tr h="543560">
                <a:tc>
                  <a:txBody>
                    <a:bodyPr/>
                    <a:lstStyle/>
                    <a:p>
                      <a:pPr algn="l"/>
                      <a:r>
                        <a:rPr lang="en-US" sz="1600" b="1" u="none" dirty="0">
                          <a:solidFill>
                            <a:srgbClr val="000000"/>
                          </a:solidFill>
                          <a:latin typeface="微软雅黑" pitchFamily="34" charset="0"/>
                          <a:ea typeface="微软雅黑" pitchFamily="34" charset="-122"/>
                          <a:cs typeface="微软雅黑" pitchFamily="34" charset="-120"/>
                        </a:rPr>
                        <a:t>2️⃣ TĂNG THỜI GIAN</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noFill/>
                      <a:prstDash val="solid"/>
                      <a:round/>
                      <a:headEnd type="none" w="med" len="med"/>
                      <a:tailEnd type="none" w="med" len="med"/>
                    </a:lnT>
                    <a:lnB w="0" cap="flat" cmpd="sng" algn="ctr">
                      <a:noFill/>
                    </a:lnB>
                    <a:solidFill>
                      <a:srgbClr val="FFFFFF">
                        <a:alpha val="0"/>
                      </a:srgbClr>
                    </a:solidFill>
                  </a:tcPr>
                </a:tc>
                <a:tc>
                  <a:txBody>
                    <a:bodyPr/>
                    <a:lstStyle/>
                    <a:p>
                      <a:pPr algn="ctr"/>
                      <a:r>
                        <a:rPr lang="en-US" sz="1600" b="1" u="none" dirty="0">
                          <a:solidFill>
                            <a:srgbClr val="000000"/>
                          </a:solidFill>
                          <a:latin typeface="微软雅黑" pitchFamily="34" charset="0"/>
                          <a:ea typeface="微软雅黑" pitchFamily="34" charset="-122"/>
                          <a:cs typeface="微软雅黑" pitchFamily="34" charset="-120"/>
                        </a:rPr>
                        <a:t>400.000</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1600" u="none" dirty="0">
                          <a:solidFill>
                            <a:srgbClr val="000000"/>
                          </a:solidFill>
                          <a:latin typeface="微软雅黑" pitchFamily="34" charset="0"/>
                          <a:ea typeface="微软雅黑" pitchFamily="34" charset="-122"/>
                          <a:cs typeface="微软雅黑" pitchFamily="34" charset="-120"/>
                        </a:rPr>
                        <a:t>30 tháng</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1800" b="1" u="none" dirty="0">
                          <a:solidFill>
                            <a:srgbClr val="21B5B8"/>
                          </a:solidFill>
                          <a:latin typeface="微软雅黑" pitchFamily="34" charset="0"/>
                          <a:ea typeface="微软雅黑" pitchFamily="34" charset="-122"/>
                          <a:cs typeface="微软雅黑" pitchFamily="34" charset="-120"/>
                        </a:rPr>
                        <a:t>20,02tr ✓</a:t>
                      </a:r>
                      <a:endParaRPr lang="en-US" sz="18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3"/>
                  </a:ext>
                </a:extLst>
              </a:tr>
              <a:tr h="543560">
                <a:tc gridSpan="4">
                  <a:txBody>
                    <a:bodyPr/>
                    <a:lstStyle/>
                    <a:p>
                      <a:pPr algn="l"/>
                      <a:r>
                        <a:rPr lang="en-US" sz="1400" u="none" dirty="0">
                          <a:solidFill>
                            <a:srgbClr val="000000"/>
                          </a:solidFill>
                          <a:latin typeface="微软雅黑" pitchFamily="34" charset="0"/>
                          <a:ea typeface="微软雅黑" pitchFamily="34" charset="-122"/>
                          <a:cs typeface="微软雅黑" pitchFamily="34" charset="-120"/>
                        </a:rPr>
                        <a:t>Ưu điểm: Nhẹ nhàng. Nhược: Chậm hơn.</a:t>
                      </a:r>
                      <a:endParaRPr lang="en-US" sz="14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76D9DB">
                        <a:alpha val="13000"/>
                      </a:srgbClr>
                    </a:solidFill>
                  </a:tcPr>
                </a:tc>
                <a:tc hMerge="1">
                  <a:txBody>
                    <a:bodyPr/>
                    <a:lstStyle/>
                    <a:p>
                      <a:endParaRPr lang="en-VN"/>
                    </a:p>
                  </a:txBody>
                  <a:tcPr/>
                </a:tc>
                <a:tc hMerge="1">
                  <a:txBody>
                    <a:bodyPr/>
                    <a:lstStyle/>
                    <a:p>
                      <a:endParaRPr lang="en-VN"/>
                    </a:p>
                  </a:txBody>
                  <a:tcPr/>
                </a:tc>
                <a:tc hMerge="1">
                  <a:txBody>
                    <a:bodyPr/>
                    <a:lstStyle/>
                    <a:p>
                      <a:endParaRPr lang="en-VN"/>
                    </a:p>
                  </a:txBody>
                  <a:tcPr/>
                </a:tc>
                <a:extLst>
                  <a:ext uri="{0D108BD9-81ED-4DB2-BD59-A6C34878D82A}">
                    <a16:rowId xmlns:a16="http://schemas.microsoft.com/office/drawing/2014/main" val="10004"/>
                  </a:ext>
                </a:extLst>
              </a:tr>
            </a:tbl>
          </a:graphicData>
        </a:graphic>
      </p:graphicFrame>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931509" y="1148232"/>
            <a:ext cx="5829300" cy="914400"/>
          </a:xfrm>
          <a:prstGeom prst="rect">
            <a:avLst/>
          </a:prstGeom>
          <a:noFill/>
          <a:ln/>
        </p:spPr>
        <p:txBody>
          <a:bodyPr wrap="square" lIns="0" tIns="0" rIns="0" bIns="0" rtlCol="0" anchor="ctr"/>
          <a:lstStyle/>
          <a:p>
            <a:pPr>
              <a:lnSpc>
                <a:spcPct val="100000"/>
              </a:lnSpc>
            </a:pPr>
            <a:r>
              <a:rPr lang="en-US" sz="3000" b="1" dirty="0">
                <a:solidFill>
                  <a:srgbClr val="21B5B8"/>
                </a:solidFill>
                <a:latin typeface="Noto Sans SC" pitchFamily="34" charset="0"/>
                <a:ea typeface="Noto Sans SC" pitchFamily="34" charset="-122"/>
                <a:cs typeface="Noto Sans SC" pitchFamily="34" charset="-120"/>
              </a:rPr>
              <a:t>PHẢN HỒI: YẾU TỐ NÀO QUAN TRỌNG NHẤT?</a:t>
            </a:r>
            <a:endParaRPr lang="en-US" sz="1600" dirty="0"/>
          </a:p>
        </p:txBody>
      </p:sp>
      <p:sp>
        <p:nvSpPr>
          <p:cNvPr id="4" name="Shape 1"/>
          <p:cNvSpPr/>
          <p:nvPr/>
        </p:nvSpPr>
        <p:spPr>
          <a:xfrm>
            <a:off x="1931509" y="2717800"/>
            <a:ext cx="5638800" cy="1828800"/>
          </a:xfrm>
          <a:custGeom>
            <a:avLst/>
            <a:gdLst/>
            <a:ahLst/>
            <a:cxnLst/>
            <a:rect l="l" t="t" r="r" b="b"/>
            <a:pathLst>
              <a:path w="5638800" h="1828800">
                <a:moveTo>
                  <a:pt x="101608" y="0"/>
                </a:moveTo>
                <a:lnTo>
                  <a:pt x="5537192" y="0"/>
                </a:lnTo>
                <a:cubicBezTo>
                  <a:pt x="5593308" y="0"/>
                  <a:pt x="5638800" y="45492"/>
                  <a:pt x="5638800" y="101608"/>
                </a:cubicBezTo>
                <a:lnTo>
                  <a:pt x="5638800" y="1727192"/>
                </a:lnTo>
                <a:cubicBezTo>
                  <a:pt x="5638800" y="1783308"/>
                  <a:pt x="5593308" y="1828800"/>
                  <a:pt x="5537192" y="1828800"/>
                </a:cubicBezTo>
                <a:lnTo>
                  <a:pt x="101608" y="1828800"/>
                </a:lnTo>
                <a:cubicBezTo>
                  <a:pt x="45492" y="1828800"/>
                  <a:pt x="0" y="1783308"/>
                  <a:pt x="0" y="1727192"/>
                </a:cubicBezTo>
                <a:lnTo>
                  <a:pt x="0" y="101608"/>
                </a:lnTo>
                <a:cubicBezTo>
                  <a:pt x="0" y="45529"/>
                  <a:pt x="45529" y="0"/>
                  <a:pt x="101608" y="0"/>
                </a:cubicBezTo>
                <a:close/>
              </a:path>
            </a:pathLst>
          </a:custGeom>
          <a:solidFill>
            <a:srgbClr val="4AC4C6">
              <a:alpha val="12549"/>
            </a:srgbClr>
          </a:solidFill>
          <a:ln/>
        </p:spPr>
      </p:sp>
      <p:sp>
        <p:nvSpPr>
          <p:cNvPr id="5" name="Text 2"/>
          <p:cNvSpPr/>
          <p:nvPr/>
        </p:nvSpPr>
        <p:spPr>
          <a:xfrm>
            <a:off x="2009593" y="2787510"/>
            <a:ext cx="5346700" cy="355600"/>
          </a:xfrm>
          <a:prstGeom prst="rect">
            <a:avLst/>
          </a:prstGeom>
          <a:noFill/>
          <a:ln/>
        </p:spPr>
        <p:txBody>
          <a:bodyPr wrap="square" lIns="0" tIns="0" rIns="0" bIns="0" rtlCol="0" anchor="ctr"/>
          <a:lstStyle/>
          <a:p>
            <a:pPr>
              <a:lnSpc>
                <a:spcPct val="130000"/>
              </a:lnSpc>
            </a:pPr>
            <a:r>
              <a:rPr lang="en-US" sz="1800" b="1" dirty="0">
                <a:solidFill>
                  <a:srgbClr val="4AC4C6"/>
                </a:solidFill>
                <a:latin typeface="MiSans" pitchFamily="34" charset="0"/>
                <a:ea typeface="MiSans" pitchFamily="34" charset="-122"/>
                <a:cs typeface="MiSans" pitchFamily="34" charset="-120"/>
              </a:rPr>
              <a:t>💡 Kết luận từ biểu đồ độ nhạy:</a:t>
            </a:r>
            <a:endParaRPr lang="en-US" sz="1600" dirty="0"/>
          </a:p>
        </p:txBody>
      </p:sp>
      <p:sp>
        <p:nvSpPr>
          <p:cNvPr id="6" name="Text 3"/>
          <p:cNvSpPr/>
          <p:nvPr/>
        </p:nvSpPr>
        <p:spPr>
          <a:xfrm>
            <a:off x="2083909" y="3327400"/>
            <a:ext cx="5334000" cy="6096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"Tăng tiền gửi hàng tháng" ảnh hưởng </a:t>
            </a:r>
            <a:r>
              <a:rPr lang="en-US" sz="1600" b="1" dirty="0">
                <a:solidFill>
                  <a:srgbClr val="21B5B8"/>
                </a:solidFill>
                <a:highlight>
                  <a:srgbClr val="21B5B8">
                    <a:alpha val="20000"/>
                  </a:srgbClr>
                </a:highlight>
                <a:latin typeface="MiSans" pitchFamily="34" charset="0"/>
                <a:ea typeface="MiSans" pitchFamily="34" charset="-122"/>
                <a:cs typeface="MiSans" pitchFamily="34" charset="-120"/>
              </a:rPr>
              <a:t>MẠNH HƠN </a:t>
            </a:r>
            <a:r>
              <a:rPr lang="en-US" sz="1600" dirty="0">
                <a:solidFill>
                  <a:srgbClr val="282828"/>
                </a:solidFill>
                <a:latin typeface="MiSans" pitchFamily="34" charset="0"/>
                <a:ea typeface="MiSans" pitchFamily="34" charset="-122"/>
                <a:cs typeface="MiSans" pitchFamily="34" charset="-120"/>
              </a:rPr>
              <a:t>"tăng lãi suất"!</a:t>
            </a:r>
            <a:endParaRPr lang="en-US" sz="1600" dirty="0"/>
          </a:p>
        </p:txBody>
      </p:sp>
      <p:sp>
        <p:nvSpPr>
          <p:cNvPr id="7" name="Text 4"/>
          <p:cNvSpPr/>
          <p:nvPr/>
        </p:nvSpPr>
        <p:spPr>
          <a:xfrm>
            <a:off x="2009593" y="4149271"/>
            <a:ext cx="53213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 Hành động cá nhân quyết định hơn yếu tố khách quan.</a:t>
            </a:r>
            <a:endParaRPr lang="en-US" sz="1600" dirty="0"/>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200025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RUBRIC ĐÁNH GIÁ SẢN PHẨM (16 điểm)</a:t>
            </a:r>
            <a:endParaRPr lang="en-US" sz="1600" dirty="0"/>
          </a:p>
        </p:txBody>
      </p:sp>
      <p:graphicFrame>
        <p:nvGraphicFramePr>
          <p:cNvPr id="28" name="Table 0"/>
          <p:cNvGraphicFramePr>
            <a:graphicFrameLocks noGrp="1"/>
          </p:cNvGraphicFramePr>
          <p:nvPr>
            <p:extLst>
              <p:ext uri="{D42A27DB-BD31-4B8C-83A1-F6EECF244321}">
                <p14:modId xmlns:p14="http://schemas.microsoft.com/office/powerpoint/2010/main" val="1579011935"/>
              </p:ext>
            </p:extLst>
          </p:nvPr>
        </p:nvGraphicFramePr>
        <p:xfrm>
          <a:off x="254000" y="2660650"/>
          <a:ext cx="11684000" cy="2197100"/>
        </p:xfrm>
        <a:graphic>
          <a:graphicData uri="http://schemas.openxmlformats.org/drawingml/2006/table">
            <a:tbl>
              <a:tblPr/>
              <a:tblGrid>
                <a:gridCol w="2921000">
                  <a:extLst>
                    <a:ext uri="{9D8B030D-6E8A-4147-A177-3AD203B41FA5}">
                      <a16:colId xmlns:a16="http://schemas.microsoft.com/office/drawing/2014/main" val="20000"/>
                    </a:ext>
                  </a:extLst>
                </a:gridCol>
                <a:gridCol w="5842000">
                  <a:extLst>
                    <a:ext uri="{9D8B030D-6E8A-4147-A177-3AD203B41FA5}">
                      <a16:colId xmlns:a16="http://schemas.microsoft.com/office/drawing/2014/main" val="20001"/>
                    </a:ext>
                  </a:extLst>
                </a:gridCol>
                <a:gridCol w="2921000">
                  <a:extLst>
                    <a:ext uri="{9D8B030D-6E8A-4147-A177-3AD203B41FA5}">
                      <a16:colId xmlns:a16="http://schemas.microsoft.com/office/drawing/2014/main" val="20002"/>
                    </a:ext>
                  </a:extLst>
                </a:gridCol>
              </a:tblGrid>
              <a:tr h="439420">
                <a:tc>
                  <a:txBody>
                    <a:bodyPr/>
                    <a:lstStyle/>
                    <a:p>
                      <a:pPr algn="l"/>
                      <a:r>
                        <a:rPr lang="en-US" sz="1200" b="1" u="none" dirty="0">
                          <a:solidFill>
                            <a:srgbClr val="FFFFFF"/>
                          </a:solidFill>
                          <a:latin typeface="微软雅黑" pitchFamily="34" charset="0"/>
                          <a:ea typeface="微软雅黑" pitchFamily="34" charset="-122"/>
                          <a:cs typeface="微软雅黑" pitchFamily="34" charset="-120"/>
                        </a:rPr>
                        <a:t>TIÊU CHÍ</a:t>
                      </a:r>
                      <a:endParaRPr lang="en-US" sz="12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l"/>
                      <a:r>
                        <a:rPr lang="en-US" sz="1200" b="1" u="none" dirty="0">
                          <a:solidFill>
                            <a:srgbClr val="FFFFFF"/>
                          </a:solidFill>
                          <a:latin typeface="微软雅黑" pitchFamily="34" charset="0"/>
                          <a:ea typeface="微软雅黑" pitchFamily="34" charset="-122"/>
                          <a:cs typeface="微软雅黑" pitchFamily="34" charset="-120"/>
                        </a:rPr>
                        <a:t>NỘI DUNG ĐÁNH GIÁ</a:t>
                      </a:r>
                      <a:endParaRPr lang="en-US" sz="12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ctr"/>
                      <a:r>
                        <a:rPr lang="en-US" sz="1200" b="1" u="none" dirty="0">
                          <a:solidFill>
                            <a:srgbClr val="FFFFFF"/>
                          </a:solidFill>
                          <a:latin typeface="微软雅黑" pitchFamily="34" charset="0"/>
                          <a:ea typeface="微软雅黑" pitchFamily="34" charset="-122"/>
                          <a:cs typeface="微软雅黑" pitchFamily="34" charset="-120"/>
                        </a:rPr>
                        <a:t>Điểm</a:t>
                      </a:r>
                      <a:endParaRPr lang="en-US" sz="12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0" cap="flat" cmpd="sng" algn="ctr">
                      <a:noFill/>
                    </a:lnB>
                    <a:solidFill>
                      <a:srgbClr val="FFFFFF">
                        <a:alpha val="0"/>
                      </a:srgbClr>
                    </a:solidFill>
                  </a:tcPr>
                </a:tc>
                <a:extLst>
                  <a:ext uri="{0D108BD9-81ED-4DB2-BD59-A6C34878D82A}">
                    <a16:rowId xmlns:a16="http://schemas.microsoft.com/office/drawing/2014/main" val="10000"/>
                  </a:ext>
                </a:extLst>
              </a:tr>
              <a:tr h="439420">
                <a:tc>
                  <a:txBody>
                    <a:bodyPr/>
                    <a:lstStyle/>
                    <a:p>
                      <a:pPr algn="l"/>
                      <a:r>
                        <a:rPr lang="en-US" sz="1600" b="1" u="none" dirty="0">
                          <a:solidFill>
                            <a:srgbClr val="000000"/>
                          </a:solidFill>
                          <a:latin typeface="微软雅黑" pitchFamily="34" charset="0"/>
                          <a:ea typeface="微软雅黑" pitchFamily="34" charset="-122"/>
                          <a:cs typeface="微软雅黑" pitchFamily="34" charset="-120"/>
                        </a:rPr>
                        <a:t>Công thức toán</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12700" cap="flat" cmpd="sng" algn="ctr">
                      <a:solidFill>
                        <a:srgbClr val="76D9DB"/>
                      </a:solidFill>
                      <a:prstDash val="solid"/>
                      <a:round/>
                      <a:headEnd type="none" w="med" len="med"/>
                      <a:tailEnd type="none" w="med" len="med"/>
                    </a:lnB>
                    <a:solidFill>
                      <a:srgbClr val="FFFFFF"/>
                    </a:solidFill>
                  </a:tcPr>
                </a:tc>
                <a:tc>
                  <a:txBody>
                    <a:bodyPr/>
                    <a:lstStyle/>
                    <a:p>
                      <a:pPr algn="l"/>
                      <a:r>
                        <a:rPr lang="en-US" sz="1600" u="none" dirty="0">
                          <a:solidFill>
                            <a:srgbClr val="000000"/>
                          </a:solidFill>
                          <a:latin typeface="微软雅黑" pitchFamily="34" charset="0"/>
                          <a:ea typeface="微软雅黑" pitchFamily="34" charset="-122"/>
                          <a:cs typeface="微软雅黑" pitchFamily="34" charset="-120"/>
                        </a:rPr>
                        <a:t>Chính xác, giải thích rõ ràng.</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12700" cap="flat" cmpd="sng" algn="ctr">
                      <a:solidFill>
                        <a:srgbClr val="76D9DB"/>
                      </a:solidFill>
                      <a:prstDash val="solid"/>
                      <a:round/>
                      <a:headEnd type="none" w="med" len="med"/>
                      <a:tailEnd type="none" w="med" len="med"/>
                    </a:lnB>
                    <a:solidFill>
                      <a:srgbClr val="FFFFFF"/>
                    </a:solidFill>
                  </a:tcPr>
                </a:tc>
                <a:tc>
                  <a:txBody>
                    <a:bodyPr/>
                    <a:lstStyle/>
                    <a:p>
                      <a:pPr algn="ctr"/>
                      <a:r>
                        <a:rPr lang="en-US" sz="1600" b="1" u="none" dirty="0">
                          <a:solidFill>
                            <a:srgbClr val="000000"/>
                          </a:solidFill>
                          <a:latin typeface="微软雅黑" pitchFamily="34" charset="0"/>
                          <a:ea typeface="微软雅黑" pitchFamily="34" charset="-122"/>
                          <a:cs typeface="微软雅黑" pitchFamily="34" charset="-120"/>
                        </a:rPr>
                        <a:t>4</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0" cap="flat" cmpd="sng" algn="ctr">
                      <a:noFill/>
                    </a:lnT>
                    <a:lnB w="12700" cap="flat" cmpd="sng" algn="ctr">
                      <a:solidFill>
                        <a:srgbClr val="76D9DB"/>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39420">
                <a:tc>
                  <a:txBody>
                    <a:bodyPr/>
                    <a:lstStyle/>
                    <a:p>
                      <a:pPr algn="l"/>
                      <a:r>
                        <a:rPr lang="en-US" sz="1600" b="1" u="none" dirty="0">
                          <a:solidFill>
                            <a:srgbClr val="000000"/>
                          </a:solidFill>
                          <a:latin typeface="微软雅黑" pitchFamily="34" charset="0"/>
                          <a:ea typeface="微软雅黑" pitchFamily="34" charset="-122"/>
                          <a:cs typeface="微软雅黑" pitchFamily="34" charset="-120"/>
                        </a:rPr>
                        <a:t>Web App (3 tabs)</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76D9DB">
                        <a:alpha val="13000"/>
                      </a:srgbClr>
                    </a:solidFill>
                  </a:tcPr>
                </a:tc>
                <a:tc>
                  <a:txBody>
                    <a:bodyPr/>
                    <a:lstStyle/>
                    <a:p>
                      <a:pPr algn="l"/>
                      <a:r>
                        <a:rPr lang="en-US" sz="1600" u="none" dirty="0">
                          <a:solidFill>
                            <a:srgbClr val="000000"/>
                          </a:solidFill>
                          <a:latin typeface="微软雅黑" pitchFamily="34" charset="0"/>
                          <a:ea typeface="微软雅黑" pitchFamily="34" charset="-122"/>
                          <a:cs typeface="微软雅黑" pitchFamily="34" charset="-120"/>
                        </a:rPr>
                        <a:t>Thành thạo, có phân tích độ nhạy.</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76D9DB">
                        <a:alpha val="13000"/>
                      </a:srgbClr>
                    </a:solidFill>
                  </a:tcPr>
                </a:tc>
                <a:tc>
                  <a:txBody>
                    <a:bodyPr/>
                    <a:lstStyle/>
                    <a:p>
                      <a:pPr algn="ctr"/>
                      <a:r>
                        <a:rPr lang="en-US" sz="1600" b="1" u="none" dirty="0">
                          <a:solidFill>
                            <a:srgbClr val="000000"/>
                          </a:solidFill>
                          <a:latin typeface="微软雅黑" pitchFamily="34" charset="0"/>
                          <a:ea typeface="微软雅黑" pitchFamily="34" charset="-122"/>
                          <a:cs typeface="微软雅黑" pitchFamily="34" charset="-120"/>
                        </a:rPr>
                        <a:t>4</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76D9DB">
                        <a:alpha val="13000"/>
                      </a:srgbClr>
                    </a:solidFill>
                  </a:tcPr>
                </a:tc>
                <a:extLst>
                  <a:ext uri="{0D108BD9-81ED-4DB2-BD59-A6C34878D82A}">
                    <a16:rowId xmlns:a16="http://schemas.microsoft.com/office/drawing/2014/main" val="10002"/>
                  </a:ext>
                </a:extLst>
              </a:tr>
              <a:tr h="439420">
                <a:tc>
                  <a:txBody>
                    <a:bodyPr/>
                    <a:lstStyle/>
                    <a:p>
                      <a:pPr algn="l"/>
                      <a:r>
                        <a:rPr lang="en-US" sz="1600" b="1" u="none" dirty="0">
                          <a:solidFill>
                            <a:srgbClr val="000000"/>
                          </a:solidFill>
                          <a:latin typeface="微软雅黑" pitchFamily="34" charset="0"/>
                          <a:ea typeface="微软雅黑" pitchFamily="34" charset="-122"/>
                          <a:cs typeface="微软雅黑" pitchFamily="34" charset="-120"/>
                        </a:rPr>
                        <a:t>Tính khả thi</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FFFFFF"/>
                    </a:solidFill>
                  </a:tcPr>
                </a:tc>
                <a:tc>
                  <a:txBody>
                    <a:bodyPr/>
                    <a:lstStyle/>
                    <a:p>
                      <a:pPr algn="l"/>
                      <a:r>
                        <a:rPr lang="en-US" sz="1600" u="none" dirty="0">
                          <a:solidFill>
                            <a:srgbClr val="000000"/>
                          </a:solidFill>
                          <a:latin typeface="微软雅黑" pitchFamily="34" charset="0"/>
                          <a:ea typeface="微软雅黑" pitchFamily="34" charset="-122"/>
                          <a:cs typeface="微软雅黑" pitchFamily="34" charset="-120"/>
                        </a:rPr>
                        <a:t>2+ phương án, phân tích chi tiết.</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FFFFFF"/>
                    </a:solidFill>
                  </a:tcPr>
                </a:tc>
                <a:tc>
                  <a:txBody>
                    <a:bodyPr/>
                    <a:lstStyle/>
                    <a:p>
                      <a:pPr algn="ctr"/>
                      <a:r>
                        <a:rPr lang="en-US" sz="1600" b="1" u="none" dirty="0">
                          <a:solidFill>
                            <a:srgbClr val="000000"/>
                          </a:solidFill>
                          <a:latin typeface="微软雅黑" pitchFamily="34" charset="0"/>
                          <a:ea typeface="微软雅黑" pitchFamily="34" charset="-122"/>
                          <a:cs typeface="微软雅黑" pitchFamily="34" charset="-120"/>
                        </a:rPr>
                        <a:t>4</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12700" cap="flat" cmpd="sng" algn="ctr">
                      <a:solidFill>
                        <a:srgbClr val="76D9DB"/>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439420">
                <a:tc>
                  <a:txBody>
                    <a:bodyPr/>
                    <a:lstStyle/>
                    <a:p>
                      <a:pPr algn="l"/>
                      <a:r>
                        <a:rPr lang="en-US" sz="1600" b="1" u="none" dirty="0">
                          <a:solidFill>
                            <a:srgbClr val="000000"/>
                          </a:solidFill>
                          <a:latin typeface="微软雅黑" pitchFamily="34" charset="0"/>
                          <a:ea typeface="微软雅黑" pitchFamily="34" charset="-122"/>
                          <a:cs typeface="微软雅黑" pitchFamily="34" charset="-120"/>
                        </a:rPr>
                        <a:t>Trình bày</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76D9DB">
                        <a:alpha val="13000"/>
                      </a:srgbClr>
                    </a:solidFill>
                  </a:tcPr>
                </a:tc>
                <a:tc>
                  <a:txBody>
                    <a:bodyPr/>
                    <a:lstStyle/>
                    <a:p>
                      <a:pPr algn="l"/>
                      <a:r>
                        <a:rPr lang="en-US" sz="1600" u="none" dirty="0">
                          <a:solidFill>
                            <a:srgbClr val="000000"/>
                          </a:solidFill>
                          <a:latin typeface="微软雅黑" pitchFamily="34" charset="0"/>
                          <a:ea typeface="微软雅黑" pitchFamily="34" charset="-122"/>
                          <a:cs typeface="微软雅黑" pitchFamily="34" charset="-120"/>
                        </a:rPr>
                        <a:t>Mạch lạc, trực quan, trả lời trọn vẹn.</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76D9DB">
                        <a:alpha val="13000"/>
                      </a:srgbClr>
                    </a:solidFill>
                  </a:tcPr>
                </a:tc>
                <a:tc>
                  <a:txBody>
                    <a:bodyPr/>
                    <a:lstStyle/>
                    <a:p>
                      <a:pPr algn="ctr"/>
                      <a:r>
                        <a:rPr lang="en-US" sz="1600" b="1" u="none" dirty="0">
                          <a:solidFill>
                            <a:srgbClr val="000000"/>
                          </a:solidFill>
                          <a:latin typeface="微软雅黑" pitchFamily="34" charset="0"/>
                          <a:ea typeface="微软雅黑" pitchFamily="34" charset="-122"/>
                          <a:cs typeface="微软雅黑" pitchFamily="34" charset="-120"/>
                        </a:rPr>
                        <a:t>4</a:t>
                      </a:r>
                      <a:endParaRPr lang="en-US" sz="1600" dirty="0">
                        <a:latin typeface="微软雅黑" charset="0"/>
                        <a:ea typeface="微软雅黑" charset="0"/>
                        <a:cs typeface="微软雅黑" charset="0"/>
                      </a:endParaRPr>
                    </a:p>
                  </a:txBody>
                  <a:tcPr anchor="ctr">
                    <a:lnL w="0" cap="flat" cmpd="sng" algn="ctr">
                      <a:noFill/>
                    </a:lnL>
                    <a:lnR w="0" cap="flat" cmpd="sng" algn="ctr">
                      <a:noFill/>
                    </a:lnR>
                    <a:lnT w="12700" cap="flat" cmpd="sng" algn="ctr">
                      <a:solidFill>
                        <a:srgbClr val="76D9DB"/>
                      </a:solidFill>
                      <a:prstDash val="solid"/>
                      <a:round/>
                      <a:headEnd type="none" w="med" len="med"/>
                      <a:tailEnd type="none" w="med" len="med"/>
                    </a:lnT>
                    <a:lnB w="0" cap="flat" cmpd="sng" algn="ctr">
                      <a:noFill/>
                    </a:lnB>
                    <a:solidFill>
                      <a:srgbClr val="76D9DB">
                        <a:alpha val="13000"/>
                      </a:srgbClr>
                    </a:solidFill>
                  </a:tcPr>
                </a:tc>
                <a:extLst>
                  <a:ext uri="{0D108BD9-81ED-4DB2-BD59-A6C34878D82A}">
                    <a16:rowId xmlns:a16="http://schemas.microsoft.com/office/drawing/2014/main" val="10004"/>
                  </a:ext>
                </a:extLst>
              </a:tr>
            </a:tbl>
          </a:graphicData>
        </a:graphic>
      </p:graphicFrame>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Mở rộng &amp; Tổng kết</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07</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25400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BÀI TẬP VỀ NHÀ &amp; ỨNG DỤNG THỰC TẾ</a:t>
            </a:r>
            <a:endParaRPr lang="en-US" sz="1600" dirty="0"/>
          </a:p>
        </p:txBody>
      </p:sp>
      <p:sp>
        <p:nvSpPr>
          <p:cNvPr id="4" name="Shape 1"/>
          <p:cNvSpPr/>
          <p:nvPr/>
        </p:nvSpPr>
        <p:spPr>
          <a:xfrm>
            <a:off x="254000" y="1016000"/>
            <a:ext cx="5689600" cy="5588000"/>
          </a:xfrm>
          <a:custGeom>
            <a:avLst/>
            <a:gdLst/>
            <a:ahLst/>
            <a:cxnLst/>
            <a:rect l="l" t="t" r="r" b="b"/>
            <a:pathLst>
              <a:path w="5689600" h="5588000">
                <a:moveTo>
                  <a:pt x="101590" y="0"/>
                </a:moveTo>
                <a:lnTo>
                  <a:pt x="5588010" y="0"/>
                </a:lnTo>
                <a:cubicBezTo>
                  <a:pt x="5644117" y="0"/>
                  <a:pt x="5689600" y="45483"/>
                  <a:pt x="5689600" y="101590"/>
                </a:cubicBezTo>
                <a:lnTo>
                  <a:pt x="5689600" y="5486410"/>
                </a:lnTo>
                <a:cubicBezTo>
                  <a:pt x="5689600" y="5542517"/>
                  <a:pt x="5644117" y="5588000"/>
                  <a:pt x="5588010" y="5588000"/>
                </a:cubicBezTo>
                <a:lnTo>
                  <a:pt x="101590" y="5588000"/>
                </a:lnTo>
                <a:cubicBezTo>
                  <a:pt x="45483" y="5588000"/>
                  <a:pt x="0" y="5542517"/>
                  <a:pt x="0" y="5486410"/>
                </a:cubicBezTo>
                <a:lnTo>
                  <a:pt x="0" y="101590"/>
                </a:lnTo>
                <a:cubicBezTo>
                  <a:pt x="0" y="45521"/>
                  <a:pt x="45521" y="0"/>
                  <a:pt x="101590" y="0"/>
                </a:cubicBezTo>
                <a:close/>
              </a:path>
            </a:pathLst>
          </a:custGeom>
          <a:solidFill>
            <a:srgbClr val="4AC4C6">
              <a:alpha val="12549"/>
            </a:srgbClr>
          </a:solidFill>
          <a:ln/>
        </p:spPr>
      </p:sp>
      <p:sp>
        <p:nvSpPr>
          <p:cNvPr id="5" name="Text 2"/>
          <p:cNvSpPr/>
          <p:nvPr/>
        </p:nvSpPr>
        <p:spPr>
          <a:xfrm>
            <a:off x="457200" y="1219200"/>
            <a:ext cx="5410200" cy="355600"/>
          </a:xfrm>
          <a:prstGeom prst="rect">
            <a:avLst/>
          </a:prstGeom>
          <a:noFill/>
          <a:ln/>
        </p:spPr>
        <p:txBody>
          <a:bodyPr wrap="square" lIns="0" tIns="0" rIns="0" bIns="0" rtlCol="0" anchor="ctr"/>
          <a:lstStyle/>
          <a:p>
            <a:pPr>
              <a:lnSpc>
                <a:spcPct val="120000"/>
              </a:lnSpc>
            </a:pPr>
            <a:r>
              <a:rPr lang="en-US" sz="2000" b="1" dirty="0">
                <a:solidFill>
                  <a:srgbClr val="4AC4C6"/>
                </a:solidFill>
                <a:latin typeface="Noto Sans SC" pitchFamily="34" charset="0"/>
                <a:ea typeface="Noto Sans SC" pitchFamily="34" charset="-122"/>
                <a:cs typeface="Noto Sans SC" pitchFamily="34" charset="-120"/>
              </a:rPr>
              <a:t>BÀI TẬP VỀ NHÀ</a:t>
            </a:r>
            <a:endParaRPr lang="en-US" sz="1600" dirty="0"/>
          </a:p>
        </p:txBody>
      </p:sp>
      <p:sp>
        <p:nvSpPr>
          <p:cNvPr id="6" name="Text 3"/>
          <p:cNvSpPr/>
          <p:nvPr/>
        </p:nvSpPr>
        <p:spPr>
          <a:xfrm>
            <a:off x="457200" y="1727200"/>
            <a:ext cx="5372100" cy="508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Sử dụng Web App để lập kế hoạch cho mục tiêu </a:t>
            </a:r>
            <a:r>
              <a:rPr lang="en-US" sz="1400" b="1" dirty="0">
                <a:solidFill>
                  <a:srgbClr val="282828"/>
                </a:solidFill>
                <a:latin typeface="MiSans" pitchFamily="34" charset="0"/>
                <a:ea typeface="MiSans" pitchFamily="34" charset="-122"/>
                <a:cs typeface="MiSans" pitchFamily="34" charset="-120"/>
              </a:rPr>
              <a:t>CÁ NHÂN</a:t>
            </a:r>
            <a:r>
              <a:rPr lang="en-US" sz="1400" dirty="0">
                <a:solidFill>
                  <a:srgbClr val="282828"/>
                </a:solidFill>
                <a:latin typeface="MiSans" pitchFamily="34" charset="0"/>
                <a:ea typeface="MiSans" pitchFamily="34" charset="-122"/>
                <a:cs typeface="MiSans" pitchFamily="34" charset="-120"/>
              </a:rPr>
              <a:t> (mua laptop, điện thoại, du lịch...).</a:t>
            </a:r>
            <a:endParaRPr lang="en-US" sz="1600" dirty="0"/>
          </a:p>
        </p:txBody>
      </p:sp>
      <p:sp>
        <p:nvSpPr>
          <p:cNvPr id="7" name="Text 4"/>
          <p:cNvSpPr/>
          <p:nvPr/>
        </p:nvSpPr>
        <p:spPr>
          <a:xfrm>
            <a:off x="457200" y="2387600"/>
            <a:ext cx="5372100" cy="254000"/>
          </a:xfrm>
          <a:prstGeom prst="rect">
            <a:avLst/>
          </a:prstGeom>
          <a:noFill/>
          <a:ln/>
        </p:spPr>
        <p:txBody>
          <a:bodyPr wrap="square" lIns="0" tIns="0" rIns="0" bIns="0" rtlCol="0" anchor="ctr"/>
          <a:lstStyle/>
          <a:p>
            <a:pPr>
              <a:lnSpc>
                <a:spcPct val="120000"/>
              </a:lnSpc>
            </a:pPr>
            <a:r>
              <a:rPr lang="en-US" sz="1400" b="1" dirty="0">
                <a:solidFill>
                  <a:srgbClr val="282828"/>
                </a:solidFill>
                <a:latin typeface="MiSans" pitchFamily="34" charset="0"/>
                <a:ea typeface="MiSans" pitchFamily="34" charset="-122"/>
                <a:cs typeface="MiSans" pitchFamily="34" charset="-120"/>
              </a:rPr>
              <a:t>Trình bày 1 trang/slide gồm:</a:t>
            </a:r>
            <a:endParaRPr lang="en-US" sz="1600" dirty="0"/>
          </a:p>
        </p:txBody>
      </p:sp>
      <p:sp>
        <p:nvSpPr>
          <p:cNvPr id="8" name="Text 5"/>
          <p:cNvSpPr/>
          <p:nvPr/>
        </p:nvSpPr>
        <p:spPr>
          <a:xfrm>
            <a:off x="457200" y="2743200"/>
            <a:ext cx="5372100" cy="863600"/>
          </a:xfrm>
          <a:prstGeom prst="rect">
            <a:avLst/>
          </a:prstGeom>
          <a:noFill/>
          <a:ln/>
        </p:spPr>
        <p:txBody>
          <a:bodyPr wrap="square" lIns="0" tIns="0" rIns="0" bIns="0" rtlCol="0" anchor="ctr"/>
          <a:lstStyle/>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Mục tiêu (số tiền, thời gian)</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Phương án (ảnh chụp từ Tab 2)</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Lý do lựa chọn (có phân tích độ nhạy)</a:t>
            </a:r>
            <a:endParaRPr lang="en-US" sz="1600" dirty="0"/>
          </a:p>
        </p:txBody>
      </p:sp>
      <p:sp>
        <p:nvSpPr>
          <p:cNvPr id="9" name="Shape 6"/>
          <p:cNvSpPr/>
          <p:nvPr/>
        </p:nvSpPr>
        <p:spPr>
          <a:xfrm>
            <a:off x="6248400" y="1016000"/>
            <a:ext cx="5689600" cy="5588000"/>
          </a:xfrm>
          <a:custGeom>
            <a:avLst/>
            <a:gdLst/>
            <a:ahLst/>
            <a:cxnLst/>
            <a:rect l="l" t="t" r="r" b="b"/>
            <a:pathLst>
              <a:path w="5689600" h="5588000">
                <a:moveTo>
                  <a:pt x="101590" y="0"/>
                </a:moveTo>
                <a:lnTo>
                  <a:pt x="5588010" y="0"/>
                </a:lnTo>
                <a:cubicBezTo>
                  <a:pt x="5644117" y="0"/>
                  <a:pt x="5689600" y="45483"/>
                  <a:pt x="5689600" y="101590"/>
                </a:cubicBezTo>
                <a:lnTo>
                  <a:pt x="5689600" y="5486410"/>
                </a:lnTo>
                <a:cubicBezTo>
                  <a:pt x="5689600" y="5542517"/>
                  <a:pt x="5644117" y="5588000"/>
                  <a:pt x="5588010" y="5588000"/>
                </a:cubicBezTo>
                <a:lnTo>
                  <a:pt x="101590" y="5588000"/>
                </a:lnTo>
                <a:cubicBezTo>
                  <a:pt x="45483" y="5588000"/>
                  <a:pt x="0" y="5542517"/>
                  <a:pt x="0" y="5486410"/>
                </a:cubicBezTo>
                <a:lnTo>
                  <a:pt x="0" y="101590"/>
                </a:lnTo>
                <a:cubicBezTo>
                  <a:pt x="0" y="45521"/>
                  <a:pt x="45521" y="0"/>
                  <a:pt x="101590" y="0"/>
                </a:cubicBezTo>
                <a:close/>
              </a:path>
            </a:pathLst>
          </a:custGeom>
          <a:solidFill>
            <a:srgbClr val="76D9DB">
              <a:alpha val="12549"/>
            </a:srgbClr>
          </a:solidFill>
          <a:ln/>
        </p:spPr>
      </p:sp>
      <p:sp>
        <p:nvSpPr>
          <p:cNvPr id="10" name="Text 7"/>
          <p:cNvSpPr/>
          <p:nvPr/>
        </p:nvSpPr>
        <p:spPr>
          <a:xfrm>
            <a:off x="6451600" y="1219200"/>
            <a:ext cx="5410200" cy="355600"/>
          </a:xfrm>
          <a:prstGeom prst="rect">
            <a:avLst/>
          </a:prstGeom>
          <a:noFill/>
          <a:ln/>
        </p:spPr>
        <p:txBody>
          <a:bodyPr wrap="square" lIns="0" tIns="0" rIns="0" bIns="0" rtlCol="0" anchor="ctr"/>
          <a:lstStyle/>
          <a:p>
            <a:pPr>
              <a:lnSpc>
                <a:spcPct val="120000"/>
              </a:lnSpc>
            </a:pPr>
            <a:r>
              <a:rPr lang="en-US" sz="2000" b="1" dirty="0">
                <a:solidFill>
                  <a:srgbClr val="76D9DB"/>
                </a:solidFill>
                <a:latin typeface="Noto Sans SC" pitchFamily="34" charset="0"/>
                <a:ea typeface="Noto Sans SC" pitchFamily="34" charset="-122"/>
                <a:cs typeface="Noto Sans SC" pitchFamily="34" charset="-120"/>
              </a:rPr>
              <a:t>ỨNG DỤNG THỰC TẾ</a:t>
            </a:r>
            <a:endParaRPr lang="en-US" sz="1600" dirty="0"/>
          </a:p>
        </p:txBody>
      </p:sp>
      <p:sp>
        <p:nvSpPr>
          <p:cNvPr id="11" name="Text 8"/>
          <p:cNvSpPr/>
          <p:nvPr/>
        </p:nvSpPr>
        <p:spPr>
          <a:xfrm>
            <a:off x="6451600" y="1727200"/>
            <a:ext cx="5372100" cy="1066800"/>
          </a:xfrm>
          <a:prstGeom prst="rect">
            <a:avLst/>
          </a:prstGeom>
          <a:noFill/>
          <a:ln/>
        </p:spPr>
        <p:txBody>
          <a:bodyPr wrap="square" lIns="0" tIns="0" rIns="0" bIns="0" rtlCol="0" anchor="ctr"/>
          <a:lstStyle/>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Mở tài khoản tiết kiệm học đường.</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Tham gia cuộc thi "Quản lý tài chính học đường".</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Chia sẻ kinh nghiệm trên blog/mạng xã hội.</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530225"/>
          </a:xfrm>
          <a:prstGeom prst="rect">
            <a:avLst/>
          </a:prstGeom>
          <a:gradFill flip="none" rotWithShape="1">
            <a:gsLst>
              <a:gs pos="0">
                <a:srgbClr val="F6F8FD"/>
              </a:gs>
              <a:gs pos="74000">
                <a:srgbClr val="72C3CF"/>
              </a:gs>
              <a:gs pos="83000">
                <a:srgbClr val="72C3CF"/>
              </a:gs>
              <a:gs pos="100000">
                <a:srgbClr val="72C3CF"/>
              </a:gs>
            </a:gsLst>
            <a:lin ang="5400000" scaled="1"/>
          </a:gradFill>
          <a:ln/>
        </p:spPr>
      </p:sp>
      <p:sp>
        <p:nvSpPr>
          <p:cNvPr id="3" name="Text 1"/>
          <p:cNvSpPr/>
          <p:nvPr/>
        </p:nvSpPr>
        <p:spPr>
          <a:xfrm>
            <a:off x="0" y="0"/>
            <a:ext cx="12249150" cy="530225"/>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678089" y="1640417"/>
            <a:ext cx="1703917" cy="174625"/>
          </a:xfrm>
          <a:prstGeom prst="rect">
            <a:avLst/>
          </a:prstGeom>
          <a:noFill/>
          <a:ln/>
        </p:spPr>
        <p:txBody>
          <a:bodyPr wrap="square" lIns="91440" tIns="45720" rIns="91440" bIns="45720" rtlCol="0" anchor="t">
            <a:spAutoFit/>
          </a:bodyPr>
          <a:lstStyle/>
          <a:p>
            <a:pPr>
              <a:lnSpc>
                <a:spcPct val="100000"/>
              </a:lnSpc>
            </a:pPr>
            <a:r>
              <a:rPr lang="en-US" sz="1800" dirty="0">
                <a:solidFill>
                  <a:srgbClr val="000000"/>
                </a:solidFill>
                <a:latin typeface="Calibri" pitchFamily="34" charset="0"/>
                <a:ea typeface="Calibri" pitchFamily="34" charset="-122"/>
                <a:cs typeface="Calibri" pitchFamily="34" charset="-120"/>
              </a:rPr>
              <a:t> </a:t>
            </a:r>
            <a:endParaRPr lang="en-US" sz="1600" dirty="0"/>
          </a:p>
        </p:txBody>
      </p:sp>
      <p:sp>
        <p:nvSpPr>
          <p:cNvPr id="5" name="Text 3"/>
          <p:cNvSpPr/>
          <p:nvPr/>
        </p:nvSpPr>
        <p:spPr>
          <a:xfrm>
            <a:off x="645571" y="1188309"/>
            <a:ext cx="2674531" cy="530324"/>
          </a:xfrm>
          <a:prstGeom prst="rect">
            <a:avLst/>
          </a:prstGeom>
          <a:noFill/>
          <a:ln/>
        </p:spPr>
        <p:txBody>
          <a:bodyPr wrap="square" lIns="91440" tIns="45720" rIns="91440" bIns="45720" rtlCol="0" anchor="t"/>
          <a:lstStyle/>
          <a:p>
            <a:pPr>
              <a:lnSpc>
                <a:spcPct val="100000"/>
              </a:lnSpc>
            </a:pPr>
            <a:r>
              <a:rPr lang="en-US" sz="3200" b="1" dirty="0">
                <a:solidFill>
                  <a:srgbClr val="63BCCA"/>
                </a:solidFill>
                <a:latin typeface="MiSans" pitchFamily="34" charset="0"/>
                <a:ea typeface="MiSans" pitchFamily="34" charset="-122"/>
                <a:cs typeface="MiSans" pitchFamily="34" charset="-120"/>
              </a:rPr>
              <a:t>CONTENT</a:t>
            </a:r>
            <a:endParaRPr lang="en-US" sz="1600" dirty="0"/>
          </a:p>
        </p:txBody>
      </p:sp>
      <p:sp>
        <p:nvSpPr>
          <p:cNvPr id="6" name="Text 4"/>
          <p:cNvSpPr/>
          <p:nvPr/>
        </p:nvSpPr>
        <p:spPr>
          <a:xfrm>
            <a:off x="678068" y="3392232"/>
            <a:ext cx="1703655" cy="7937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01</a:t>
            </a:r>
            <a:endParaRPr lang="en-US" sz="1600" dirty="0"/>
          </a:p>
        </p:txBody>
      </p:sp>
      <p:sp>
        <p:nvSpPr>
          <p:cNvPr id="7" name="Text 5"/>
          <p:cNvSpPr/>
          <p:nvPr/>
        </p:nvSpPr>
        <p:spPr>
          <a:xfrm>
            <a:off x="1648954" y="3608767"/>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Kết quả &amp; Đánh giá</a:t>
            </a:r>
            <a:endParaRPr lang="en-US" sz="1600" dirty="0"/>
          </a:p>
        </p:txBody>
      </p:sp>
      <p:sp>
        <p:nvSpPr>
          <p:cNvPr id="8" name="Text 6"/>
          <p:cNvSpPr/>
          <p:nvPr/>
        </p:nvSpPr>
        <p:spPr>
          <a:xfrm>
            <a:off x="5961567" y="3392194"/>
            <a:ext cx="1703655" cy="7937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02</a:t>
            </a:r>
            <a:endParaRPr lang="en-US" sz="1600" dirty="0"/>
          </a:p>
        </p:txBody>
      </p:sp>
      <p:sp>
        <p:nvSpPr>
          <p:cNvPr id="9" name="Text 7"/>
          <p:cNvSpPr/>
          <p:nvPr/>
        </p:nvSpPr>
        <p:spPr>
          <a:xfrm>
            <a:off x="6932453" y="3608729"/>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Mở rộng &amp; Tổng kết</a:t>
            </a:r>
            <a:endParaRPr lang="en-US" sz="1600" dirty="0"/>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180340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TỔNG KẾT &amp; GIÁ TRỊ LÂU DÀI</a:t>
            </a:r>
            <a:endParaRPr lang="en-US" sz="1600" dirty="0"/>
          </a:p>
        </p:txBody>
      </p:sp>
      <p:sp>
        <p:nvSpPr>
          <p:cNvPr id="4" name="Shape 1"/>
          <p:cNvSpPr/>
          <p:nvPr/>
        </p:nvSpPr>
        <p:spPr>
          <a:xfrm>
            <a:off x="254000" y="2565400"/>
            <a:ext cx="3759200" cy="2489200"/>
          </a:xfrm>
          <a:custGeom>
            <a:avLst/>
            <a:gdLst/>
            <a:ahLst/>
            <a:cxnLst/>
            <a:rect l="l" t="t" r="r" b="b"/>
            <a:pathLst>
              <a:path w="3759200" h="2489200">
                <a:moveTo>
                  <a:pt x="101609" y="0"/>
                </a:moveTo>
                <a:lnTo>
                  <a:pt x="3657591" y="0"/>
                </a:lnTo>
                <a:cubicBezTo>
                  <a:pt x="3713708" y="0"/>
                  <a:pt x="3759200" y="45492"/>
                  <a:pt x="3759200" y="101609"/>
                </a:cubicBezTo>
                <a:lnTo>
                  <a:pt x="3759200" y="2387591"/>
                </a:lnTo>
                <a:cubicBezTo>
                  <a:pt x="3759200" y="2443708"/>
                  <a:pt x="3713708" y="2489200"/>
                  <a:pt x="3657591" y="2489200"/>
                </a:cubicBezTo>
                <a:lnTo>
                  <a:pt x="101609" y="2489200"/>
                </a:lnTo>
                <a:cubicBezTo>
                  <a:pt x="45492" y="2489200"/>
                  <a:pt x="0" y="2443708"/>
                  <a:pt x="0" y="2387591"/>
                </a:cubicBezTo>
                <a:lnTo>
                  <a:pt x="0" y="101609"/>
                </a:lnTo>
                <a:cubicBezTo>
                  <a:pt x="0" y="45492"/>
                  <a:pt x="45492" y="0"/>
                  <a:pt x="101609" y="0"/>
                </a:cubicBezTo>
                <a:close/>
              </a:path>
            </a:pathLst>
          </a:custGeom>
          <a:solidFill>
            <a:srgbClr val="4AC4C6">
              <a:alpha val="12549"/>
            </a:srgbClr>
          </a:solidFill>
          <a:ln/>
        </p:spPr>
      </p:sp>
      <p:sp>
        <p:nvSpPr>
          <p:cNvPr id="5" name="Shape 2"/>
          <p:cNvSpPr/>
          <p:nvPr/>
        </p:nvSpPr>
        <p:spPr>
          <a:xfrm>
            <a:off x="1866900" y="2768600"/>
            <a:ext cx="533400" cy="609600"/>
          </a:xfrm>
          <a:custGeom>
            <a:avLst/>
            <a:gdLst/>
            <a:ahLst/>
            <a:cxnLst/>
            <a:rect l="l" t="t" r="r" b="b"/>
            <a:pathLst>
              <a:path w="533400" h="609600">
                <a:moveTo>
                  <a:pt x="457200" y="609600"/>
                </a:moveTo>
                <a:lnTo>
                  <a:pt x="114300" y="609600"/>
                </a:lnTo>
                <a:cubicBezTo>
                  <a:pt x="51197" y="609600"/>
                  <a:pt x="0" y="558403"/>
                  <a:pt x="0" y="495300"/>
                </a:cubicBezTo>
                <a:lnTo>
                  <a:pt x="0" y="114300"/>
                </a:lnTo>
                <a:cubicBezTo>
                  <a:pt x="0" y="51197"/>
                  <a:pt x="51197" y="0"/>
                  <a:pt x="114300" y="0"/>
                </a:cubicBezTo>
                <a:lnTo>
                  <a:pt x="476250" y="0"/>
                </a:lnTo>
                <a:cubicBezTo>
                  <a:pt x="507802" y="0"/>
                  <a:pt x="533400" y="25598"/>
                  <a:pt x="533400" y="57150"/>
                </a:cubicBezTo>
                <a:lnTo>
                  <a:pt x="533400" y="400050"/>
                </a:lnTo>
                <a:cubicBezTo>
                  <a:pt x="533400" y="424934"/>
                  <a:pt x="517446" y="446127"/>
                  <a:pt x="495300" y="453985"/>
                </a:cubicBezTo>
                <a:lnTo>
                  <a:pt x="495300" y="533400"/>
                </a:lnTo>
                <a:cubicBezTo>
                  <a:pt x="516374" y="533400"/>
                  <a:pt x="533400" y="550426"/>
                  <a:pt x="533400" y="571500"/>
                </a:cubicBezTo>
                <a:cubicBezTo>
                  <a:pt x="533400" y="592574"/>
                  <a:pt x="516374" y="609600"/>
                  <a:pt x="495300" y="609600"/>
                </a:cubicBezTo>
                <a:lnTo>
                  <a:pt x="457200" y="609600"/>
                </a:lnTo>
                <a:close/>
                <a:moveTo>
                  <a:pt x="114300" y="457200"/>
                </a:moveTo>
                <a:cubicBezTo>
                  <a:pt x="93226" y="457200"/>
                  <a:pt x="76200" y="474226"/>
                  <a:pt x="76200" y="495300"/>
                </a:cubicBezTo>
                <a:cubicBezTo>
                  <a:pt x="76200" y="516374"/>
                  <a:pt x="93226" y="533400"/>
                  <a:pt x="114300" y="533400"/>
                </a:cubicBezTo>
                <a:lnTo>
                  <a:pt x="419100" y="533400"/>
                </a:lnTo>
                <a:lnTo>
                  <a:pt x="419100" y="457200"/>
                </a:lnTo>
                <a:lnTo>
                  <a:pt x="114300" y="457200"/>
                </a:lnTo>
                <a:close/>
                <a:moveTo>
                  <a:pt x="152400" y="180975"/>
                </a:moveTo>
                <a:cubicBezTo>
                  <a:pt x="152400" y="196810"/>
                  <a:pt x="165140" y="209550"/>
                  <a:pt x="180975" y="209550"/>
                </a:cubicBezTo>
                <a:lnTo>
                  <a:pt x="390525" y="209550"/>
                </a:lnTo>
                <a:cubicBezTo>
                  <a:pt x="406360" y="209550"/>
                  <a:pt x="419100" y="196810"/>
                  <a:pt x="419100" y="180975"/>
                </a:cubicBezTo>
                <a:cubicBezTo>
                  <a:pt x="419100" y="165140"/>
                  <a:pt x="406360" y="152400"/>
                  <a:pt x="390525" y="152400"/>
                </a:cubicBezTo>
                <a:lnTo>
                  <a:pt x="180975" y="152400"/>
                </a:lnTo>
                <a:cubicBezTo>
                  <a:pt x="165140" y="152400"/>
                  <a:pt x="152400" y="165140"/>
                  <a:pt x="152400" y="180975"/>
                </a:cubicBezTo>
                <a:close/>
                <a:moveTo>
                  <a:pt x="180975" y="266700"/>
                </a:moveTo>
                <a:cubicBezTo>
                  <a:pt x="165140" y="266700"/>
                  <a:pt x="152400" y="279440"/>
                  <a:pt x="152400" y="295275"/>
                </a:cubicBezTo>
                <a:cubicBezTo>
                  <a:pt x="152400" y="311110"/>
                  <a:pt x="165140" y="323850"/>
                  <a:pt x="180975" y="323850"/>
                </a:cubicBezTo>
                <a:lnTo>
                  <a:pt x="390525" y="323850"/>
                </a:lnTo>
                <a:cubicBezTo>
                  <a:pt x="406360" y="323850"/>
                  <a:pt x="419100" y="311110"/>
                  <a:pt x="419100" y="295275"/>
                </a:cubicBezTo>
                <a:cubicBezTo>
                  <a:pt x="419100" y="279440"/>
                  <a:pt x="406360" y="266700"/>
                  <a:pt x="390525" y="266700"/>
                </a:cubicBezTo>
                <a:lnTo>
                  <a:pt x="180975" y="266700"/>
                </a:lnTo>
                <a:close/>
              </a:path>
            </a:pathLst>
          </a:custGeom>
          <a:solidFill>
            <a:srgbClr val="4AC4C6"/>
          </a:solidFill>
          <a:ln/>
        </p:spPr>
      </p:sp>
      <p:sp>
        <p:nvSpPr>
          <p:cNvPr id="6" name="Text 3"/>
          <p:cNvSpPr/>
          <p:nvPr/>
        </p:nvSpPr>
        <p:spPr>
          <a:xfrm>
            <a:off x="393700" y="3530600"/>
            <a:ext cx="34798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KIẾN THỨC</a:t>
            </a:r>
            <a:endParaRPr lang="en-US" sz="1600" dirty="0"/>
          </a:p>
        </p:txBody>
      </p:sp>
      <p:sp>
        <p:nvSpPr>
          <p:cNvPr id="7" name="Text 4"/>
          <p:cNvSpPr/>
          <p:nvPr/>
        </p:nvSpPr>
        <p:spPr>
          <a:xfrm>
            <a:off x="457200" y="3987800"/>
            <a:ext cx="3441700" cy="863600"/>
          </a:xfrm>
          <a:prstGeom prst="rect">
            <a:avLst/>
          </a:prstGeom>
          <a:noFill/>
          <a:ln/>
        </p:spPr>
        <p:txBody>
          <a:bodyPr wrap="square" lIns="0" tIns="0" rIns="0" bIns="0" rtlCol="0" anchor="ctr"/>
          <a:lstStyle/>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Nắm vững hàm số mũ</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Hiểu tác động lạm phát</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Biết phân tích độ nhạy</a:t>
            </a:r>
            <a:endParaRPr lang="en-US" sz="1600" dirty="0"/>
          </a:p>
        </p:txBody>
      </p:sp>
      <p:sp>
        <p:nvSpPr>
          <p:cNvPr id="8" name="Shape 5"/>
          <p:cNvSpPr/>
          <p:nvPr/>
        </p:nvSpPr>
        <p:spPr>
          <a:xfrm>
            <a:off x="4216400" y="2565400"/>
            <a:ext cx="3759200" cy="2489200"/>
          </a:xfrm>
          <a:custGeom>
            <a:avLst/>
            <a:gdLst/>
            <a:ahLst/>
            <a:cxnLst/>
            <a:rect l="l" t="t" r="r" b="b"/>
            <a:pathLst>
              <a:path w="3759200" h="2489200">
                <a:moveTo>
                  <a:pt x="101609" y="0"/>
                </a:moveTo>
                <a:lnTo>
                  <a:pt x="3657591" y="0"/>
                </a:lnTo>
                <a:cubicBezTo>
                  <a:pt x="3713708" y="0"/>
                  <a:pt x="3759200" y="45492"/>
                  <a:pt x="3759200" y="101609"/>
                </a:cubicBezTo>
                <a:lnTo>
                  <a:pt x="3759200" y="2387591"/>
                </a:lnTo>
                <a:cubicBezTo>
                  <a:pt x="3759200" y="2443708"/>
                  <a:pt x="3713708" y="2489200"/>
                  <a:pt x="3657591" y="2489200"/>
                </a:cubicBezTo>
                <a:lnTo>
                  <a:pt x="101609" y="2489200"/>
                </a:lnTo>
                <a:cubicBezTo>
                  <a:pt x="45492" y="2489200"/>
                  <a:pt x="0" y="2443708"/>
                  <a:pt x="0" y="2387591"/>
                </a:cubicBezTo>
                <a:lnTo>
                  <a:pt x="0" y="101609"/>
                </a:lnTo>
                <a:cubicBezTo>
                  <a:pt x="0" y="45492"/>
                  <a:pt x="45492" y="0"/>
                  <a:pt x="101609" y="0"/>
                </a:cubicBezTo>
                <a:close/>
              </a:path>
            </a:pathLst>
          </a:custGeom>
          <a:solidFill>
            <a:srgbClr val="76D9DB">
              <a:alpha val="12549"/>
            </a:srgbClr>
          </a:solidFill>
          <a:ln/>
        </p:spPr>
      </p:sp>
      <p:sp>
        <p:nvSpPr>
          <p:cNvPr id="9" name="Shape 6"/>
          <p:cNvSpPr/>
          <p:nvPr/>
        </p:nvSpPr>
        <p:spPr>
          <a:xfrm>
            <a:off x="5753100" y="2768600"/>
            <a:ext cx="685800" cy="609600"/>
          </a:xfrm>
          <a:custGeom>
            <a:avLst/>
            <a:gdLst/>
            <a:ahLst/>
            <a:cxnLst/>
            <a:rect l="l" t="t" r="r" b="b"/>
            <a:pathLst>
              <a:path w="685800" h="609600">
                <a:moveTo>
                  <a:pt x="266819" y="115610"/>
                </a:moveTo>
                <a:lnTo>
                  <a:pt x="266819" y="174665"/>
                </a:lnTo>
                <a:lnTo>
                  <a:pt x="267414" y="175260"/>
                </a:lnTo>
                <a:cubicBezTo>
                  <a:pt x="275153" y="77152"/>
                  <a:pt x="357188" y="0"/>
                  <a:pt x="457319" y="0"/>
                </a:cubicBezTo>
                <a:cubicBezTo>
                  <a:pt x="481251" y="0"/>
                  <a:pt x="504230" y="4405"/>
                  <a:pt x="525304" y="12502"/>
                </a:cubicBezTo>
                <a:cubicBezTo>
                  <a:pt x="537210" y="17026"/>
                  <a:pt x="539353" y="32147"/>
                  <a:pt x="530423" y="41196"/>
                </a:cubicBezTo>
                <a:lnTo>
                  <a:pt x="424815" y="146804"/>
                </a:lnTo>
                <a:cubicBezTo>
                  <a:pt x="421243" y="150376"/>
                  <a:pt x="419219" y="155258"/>
                  <a:pt x="419219" y="160258"/>
                </a:cubicBezTo>
                <a:lnTo>
                  <a:pt x="419219" y="209550"/>
                </a:lnTo>
                <a:cubicBezTo>
                  <a:pt x="419219" y="220028"/>
                  <a:pt x="427792" y="228600"/>
                  <a:pt x="438269" y="228600"/>
                </a:cubicBezTo>
                <a:lnTo>
                  <a:pt x="487561" y="228600"/>
                </a:lnTo>
                <a:cubicBezTo>
                  <a:pt x="492562" y="228600"/>
                  <a:pt x="497443" y="226576"/>
                  <a:pt x="501015" y="223004"/>
                </a:cubicBezTo>
                <a:lnTo>
                  <a:pt x="606623" y="117396"/>
                </a:lnTo>
                <a:cubicBezTo>
                  <a:pt x="615672" y="108347"/>
                  <a:pt x="630793" y="110609"/>
                  <a:pt x="635318" y="122515"/>
                </a:cubicBezTo>
                <a:cubicBezTo>
                  <a:pt x="643414" y="143589"/>
                  <a:pt x="647819" y="166568"/>
                  <a:pt x="647819" y="190500"/>
                </a:cubicBezTo>
                <a:cubicBezTo>
                  <a:pt x="647819" y="262652"/>
                  <a:pt x="607695" y="325517"/>
                  <a:pt x="548402" y="357783"/>
                </a:cubicBezTo>
                <a:lnTo>
                  <a:pt x="645438" y="454819"/>
                </a:lnTo>
                <a:cubicBezTo>
                  <a:pt x="667703" y="477083"/>
                  <a:pt x="667703" y="513278"/>
                  <a:pt x="645438" y="535662"/>
                </a:cubicBezTo>
                <a:lnTo>
                  <a:pt x="573881" y="607219"/>
                </a:lnTo>
                <a:cubicBezTo>
                  <a:pt x="551617" y="629483"/>
                  <a:pt x="515422" y="629483"/>
                  <a:pt x="493038" y="607219"/>
                </a:cubicBezTo>
                <a:lnTo>
                  <a:pt x="343019" y="457200"/>
                </a:lnTo>
                <a:cubicBezTo>
                  <a:pt x="310396" y="424577"/>
                  <a:pt x="303014" y="376357"/>
                  <a:pt x="320993" y="336590"/>
                </a:cubicBezTo>
                <a:lnTo>
                  <a:pt x="213003" y="228600"/>
                </a:lnTo>
                <a:lnTo>
                  <a:pt x="153948" y="228600"/>
                </a:lnTo>
                <a:cubicBezTo>
                  <a:pt x="141208" y="228600"/>
                  <a:pt x="129302" y="222290"/>
                  <a:pt x="122277" y="211693"/>
                </a:cubicBezTo>
                <a:lnTo>
                  <a:pt x="27861" y="70128"/>
                </a:lnTo>
                <a:cubicBezTo>
                  <a:pt x="22860" y="62627"/>
                  <a:pt x="23813" y="52507"/>
                  <a:pt x="30242" y="46077"/>
                </a:cubicBezTo>
                <a:lnTo>
                  <a:pt x="84296" y="-7977"/>
                </a:lnTo>
                <a:cubicBezTo>
                  <a:pt x="90726" y="-14407"/>
                  <a:pt x="100727" y="-15359"/>
                  <a:pt x="108347" y="-10358"/>
                </a:cubicBezTo>
                <a:lnTo>
                  <a:pt x="249912" y="83939"/>
                </a:lnTo>
                <a:cubicBezTo>
                  <a:pt x="260509" y="90964"/>
                  <a:pt x="266819" y="102870"/>
                  <a:pt x="266819" y="115610"/>
                </a:cubicBezTo>
                <a:close/>
                <a:moveTo>
                  <a:pt x="256699" y="353139"/>
                </a:moveTo>
                <a:cubicBezTo>
                  <a:pt x="249198" y="397193"/>
                  <a:pt x="259556" y="443746"/>
                  <a:pt x="288131" y="481012"/>
                </a:cubicBezTo>
                <a:lnTo>
                  <a:pt x="175022" y="594003"/>
                </a:lnTo>
                <a:cubicBezTo>
                  <a:pt x="141565" y="627459"/>
                  <a:pt x="87273" y="627459"/>
                  <a:pt x="53816" y="594003"/>
                </a:cubicBezTo>
                <a:cubicBezTo>
                  <a:pt x="20360" y="560546"/>
                  <a:pt x="20360" y="506254"/>
                  <a:pt x="53816" y="472797"/>
                </a:cubicBezTo>
                <a:lnTo>
                  <a:pt x="215027" y="311587"/>
                </a:lnTo>
                <a:lnTo>
                  <a:pt x="256699" y="353258"/>
                </a:lnTo>
                <a:close/>
              </a:path>
            </a:pathLst>
          </a:custGeom>
          <a:solidFill>
            <a:srgbClr val="76D9DB"/>
          </a:solidFill>
          <a:ln/>
        </p:spPr>
      </p:sp>
      <p:sp>
        <p:nvSpPr>
          <p:cNvPr id="10" name="Text 7"/>
          <p:cNvSpPr/>
          <p:nvPr/>
        </p:nvSpPr>
        <p:spPr>
          <a:xfrm>
            <a:off x="4356100" y="3530600"/>
            <a:ext cx="34798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KỸ NĂNG</a:t>
            </a:r>
            <a:endParaRPr lang="en-US" sz="1600" dirty="0"/>
          </a:p>
        </p:txBody>
      </p:sp>
      <p:sp>
        <p:nvSpPr>
          <p:cNvPr id="11" name="Text 8"/>
          <p:cNvSpPr/>
          <p:nvPr/>
        </p:nvSpPr>
        <p:spPr>
          <a:xfrm>
            <a:off x="4419600" y="3987800"/>
            <a:ext cx="3441700" cy="863600"/>
          </a:xfrm>
          <a:prstGeom prst="rect">
            <a:avLst/>
          </a:prstGeom>
          <a:noFill/>
          <a:ln/>
        </p:spPr>
        <p:txBody>
          <a:bodyPr wrap="square" lIns="0" tIns="0" rIns="0" bIns="0" rtlCol="0" anchor="ctr"/>
          <a:lstStyle/>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Dùng công nghệ giải quyết vđề</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Lập kế hoạch tài chính</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Tư duy phản biện</a:t>
            </a:r>
            <a:endParaRPr lang="en-US" sz="1600" dirty="0"/>
          </a:p>
        </p:txBody>
      </p:sp>
      <p:sp>
        <p:nvSpPr>
          <p:cNvPr id="12" name="Shape 9"/>
          <p:cNvSpPr/>
          <p:nvPr/>
        </p:nvSpPr>
        <p:spPr>
          <a:xfrm>
            <a:off x="8178800" y="2565400"/>
            <a:ext cx="3759200" cy="2489200"/>
          </a:xfrm>
          <a:custGeom>
            <a:avLst/>
            <a:gdLst/>
            <a:ahLst/>
            <a:cxnLst/>
            <a:rect l="l" t="t" r="r" b="b"/>
            <a:pathLst>
              <a:path w="3759200" h="2489200">
                <a:moveTo>
                  <a:pt x="101609" y="0"/>
                </a:moveTo>
                <a:lnTo>
                  <a:pt x="3657591" y="0"/>
                </a:lnTo>
                <a:cubicBezTo>
                  <a:pt x="3713708" y="0"/>
                  <a:pt x="3759200" y="45492"/>
                  <a:pt x="3759200" y="101609"/>
                </a:cubicBezTo>
                <a:lnTo>
                  <a:pt x="3759200" y="2387591"/>
                </a:lnTo>
                <a:cubicBezTo>
                  <a:pt x="3759200" y="2443708"/>
                  <a:pt x="3713708" y="2489200"/>
                  <a:pt x="3657591" y="2489200"/>
                </a:cubicBezTo>
                <a:lnTo>
                  <a:pt x="101609" y="2489200"/>
                </a:lnTo>
                <a:cubicBezTo>
                  <a:pt x="45492" y="2489200"/>
                  <a:pt x="0" y="2443708"/>
                  <a:pt x="0" y="2387591"/>
                </a:cubicBezTo>
                <a:lnTo>
                  <a:pt x="0" y="101609"/>
                </a:lnTo>
                <a:cubicBezTo>
                  <a:pt x="0" y="45492"/>
                  <a:pt x="45492" y="0"/>
                  <a:pt x="101609" y="0"/>
                </a:cubicBezTo>
                <a:close/>
              </a:path>
            </a:pathLst>
          </a:custGeom>
          <a:solidFill>
            <a:srgbClr val="21B5B8">
              <a:alpha val="12549"/>
            </a:srgbClr>
          </a:solidFill>
          <a:ln/>
        </p:spPr>
      </p:sp>
      <p:sp>
        <p:nvSpPr>
          <p:cNvPr id="13" name="Shape 10"/>
          <p:cNvSpPr/>
          <p:nvPr/>
        </p:nvSpPr>
        <p:spPr>
          <a:xfrm>
            <a:off x="9753600" y="2768600"/>
            <a:ext cx="609600" cy="609600"/>
          </a:xfrm>
          <a:custGeom>
            <a:avLst/>
            <a:gdLst/>
            <a:ahLst/>
            <a:cxnLst/>
            <a:rect l="l" t="t" r="r" b="b"/>
            <a:pathLst>
              <a:path w="609600" h="609600">
                <a:moveTo>
                  <a:pt x="138946" y="40243"/>
                </a:moveTo>
                <a:cubicBezTo>
                  <a:pt x="144304" y="32980"/>
                  <a:pt x="152876" y="28575"/>
                  <a:pt x="161925" y="28575"/>
                </a:cubicBezTo>
                <a:lnTo>
                  <a:pt x="447675" y="28575"/>
                </a:lnTo>
                <a:cubicBezTo>
                  <a:pt x="456724" y="28575"/>
                  <a:pt x="465296" y="32861"/>
                  <a:pt x="470654" y="40243"/>
                </a:cubicBezTo>
                <a:lnTo>
                  <a:pt x="604004" y="221218"/>
                </a:lnTo>
                <a:cubicBezTo>
                  <a:pt x="612100" y="232172"/>
                  <a:pt x="611267" y="247293"/>
                  <a:pt x="602218" y="257413"/>
                </a:cubicBezTo>
                <a:lnTo>
                  <a:pt x="325993" y="562213"/>
                </a:lnTo>
                <a:cubicBezTo>
                  <a:pt x="320635" y="568166"/>
                  <a:pt x="312896" y="571619"/>
                  <a:pt x="304800" y="571619"/>
                </a:cubicBezTo>
                <a:cubicBezTo>
                  <a:pt x="296704" y="571619"/>
                  <a:pt x="289084" y="568166"/>
                  <a:pt x="283607" y="562213"/>
                </a:cubicBezTo>
                <a:lnTo>
                  <a:pt x="7382" y="257413"/>
                </a:lnTo>
                <a:cubicBezTo>
                  <a:pt x="-1786" y="247293"/>
                  <a:pt x="-2500" y="232172"/>
                  <a:pt x="5596" y="221218"/>
                </a:cubicBezTo>
                <a:lnTo>
                  <a:pt x="138946" y="40243"/>
                </a:lnTo>
                <a:close/>
                <a:moveTo>
                  <a:pt x="184785" y="87630"/>
                </a:moveTo>
                <a:cubicBezTo>
                  <a:pt x="180856" y="90607"/>
                  <a:pt x="179784" y="95964"/>
                  <a:pt x="182285" y="100132"/>
                </a:cubicBezTo>
                <a:lnTo>
                  <a:pt x="250627" y="214074"/>
                </a:lnTo>
                <a:lnTo>
                  <a:pt x="75367" y="228600"/>
                </a:lnTo>
                <a:cubicBezTo>
                  <a:pt x="70485" y="228957"/>
                  <a:pt x="66675" y="233124"/>
                  <a:pt x="66675" y="238125"/>
                </a:cubicBezTo>
                <a:cubicBezTo>
                  <a:pt x="66675" y="243126"/>
                  <a:pt x="70485" y="247174"/>
                  <a:pt x="75367" y="247650"/>
                </a:cubicBezTo>
                <a:lnTo>
                  <a:pt x="303967" y="266700"/>
                </a:lnTo>
                <a:cubicBezTo>
                  <a:pt x="304443" y="266700"/>
                  <a:pt x="305038" y="266700"/>
                  <a:pt x="305514" y="266700"/>
                </a:cubicBezTo>
                <a:lnTo>
                  <a:pt x="534114" y="247650"/>
                </a:lnTo>
                <a:cubicBezTo>
                  <a:pt x="538996" y="247293"/>
                  <a:pt x="542806" y="243126"/>
                  <a:pt x="542806" y="238125"/>
                </a:cubicBezTo>
                <a:cubicBezTo>
                  <a:pt x="542806" y="233124"/>
                  <a:pt x="538996" y="229076"/>
                  <a:pt x="534114" y="228600"/>
                </a:cubicBezTo>
                <a:lnTo>
                  <a:pt x="358854" y="213955"/>
                </a:lnTo>
                <a:lnTo>
                  <a:pt x="427196" y="100132"/>
                </a:lnTo>
                <a:cubicBezTo>
                  <a:pt x="429697" y="95964"/>
                  <a:pt x="428625" y="90488"/>
                  <a:pt x="424696" y="87630"/>
                </a:cubicBezTo>
                <a:cubicBezTo>
                  <a:pt x="420767" y="84772"/>
                  <a:pt x="415290" y="85249"/>
                  <a:pt x="411956" y="88821"/>
                </a:cubicBezTo>
                <a:lnTo>
                  <a:pt x="304800" y="205026"/>
                </a:lnTo>
                <a:lnTo>
                  <a:pt x="197525" y="88821"/>
                </a:lnTo>
                <a:cubicBezTo>
                  <a:pt x="194191" y="85249"/>
                  <a:pt x="188714" y="84772"/>
                  <a:pt x="184785" y="87630"/>
                </a:cubicBezTo>
                <a:close/>
              </a:path>
            </a:pathLst>
          </a:custGeom>
          <a:solidFill>
            <a:srgbClr val="21B5B8"/>
          </a:solidFill>
          <a:ln/>
        </p:spPr>
      </p:sp>
      <p:sp>
        <p:nvSpPr>
          <p:cNvPr id="14" name="Text 11"/>
          <p:cNvSpPr/>
          <p:nvPr/>
        </p:nvSpPr>
        <p:spPr>
          <a:xfrm>
            <a:off x="8318500" y="3530600"/>
            <a:ext cx="3479800" cy="355600"/>
          </a:xfrm>
          <a:prstGeom prst="rect">
            <a:avLst/>
          </a:prstGeom>
          <a:noFill/>
          <a:ln/>
        </p:spPr>
        <p:txBody>
          <a:bodyPr wrap="square" lIns="0" tIns="0" rIns="0" bIns="0" rtlCol="0" anchor="ctr"/>
          <a:lstStyle/>
          <a:p>
            <a:pPr algn="ctr">
              <a:lnSpc>
                <a:spcPct val="120000"/>
              </a:lnSpc>
            </a:pPr>
            <a:r>
              <a:rPr lang="en-US" sz="2000" b="1" dirty="0">
                <a:solidFill>
                  <a:srgbClr val="282828"/>
                </a:solidFill>
                <a:latin typeface="Noto Sans SC" pitchFamily="34" charset="0"/>
                <a:ea typeface="Noto Sans SC" pitchFamily="34" charset="-122"/>
                <a:cs typeface="Noto Sans SC" pitchFamily="34" charset="-120"/>
              </a:rPr>
              <a:t>GIÁ TRỊ</a:t>
            </a:r>
            <a:endParaRPr lang="en-US" sz="1600" dirty="0"/>
          </a:p>
        </p:txBody>
      </p:sp>
      <p:sp>
        <p:nvSpPr>
          <p:cNvPr id="15" name="Text 12"/>
          <p:cNvSpPr/>
          <p:nvPr/>
        </p:nvSpPr>
        <p:spPr>
          <a:xfrm>
            <a:off x="8382000" y="3987800"/>
            <a:ext cx="3441700" cy="863600"/>
          </a:xfrm>
          <a:prstGeom prst="rect">
            <a:avLst/>
          </a:prstGeom>
          <a:noFill/>
          <a:ln/>
        </p:spPr>
        <p:txBody>
          <a:bodyPr wrap="square" lIns="0" tIns="0" rIns="0" bIns="0" rtlCol="0" anchor="ctr"/>
          <a:lstStyle/>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Công cụ dùng được NGAY</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Phát triển tư duy tài chính</a:t>
            </a:r>
            <a:endParaRPr lang="en-US" sz="1600" dirty="0"/>
          </a:p>
          <a:p>
            <a:pPr marL="254000" indent="-254000">
              <a:lnSpc>
                <a:spcPct val="120000"/>
              </a:lnSpc>
              <a:spcBef>
                <a:spcPts val="10"/>
              </a:spcBef>
              <a:buSzPct val="100000"/>
              <a:buChar char="•"/>
            </a:pPr>
            <a:r>
              <a:rPr lang="en-US" sz="1400" dirty="0">
                <a:solidFill>
                  <a:srgbClr val="282828"/>
                </a:solidFill>
                <a:latin typeface="MiSans" pitchFamily="34" charset="0"/>
                <a:ea typeface="MiSans" pitchFamily="34" charset="-122"/>
                <a:cs typeface="MiSans" pitchFamily="34" charset="-120"/>
              </a:rPr>
              <a:t>Chuẩn bị cho tương lai</a:t>
            </a:r>
            <a:endParaRPr lang="en-US" sz="1600" dirty="0"/>
          </a:p>
        </p:txBody>
      </p:sp>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3287117" y="2184400"/>
            <a:ext cx="5613400" cy="508000"/>
          </a:xfrm>
          <a:prstGeom prst="rect">
            <a:avLst/>
          </a:prstGeom>
          <a:noFill/>
          <a:ln/>
        </p:spPr>
        <p:txBody>
          <a:bodyPr wrap="square" lIns="0" tIns="0" rIns="0" bIns="0" rtlCol="0" anchor="ctr"/>
          <a:lstStyle/>
          <a:p>
            <a:pPr algn="ctr">
              <a:lnSpc>
                <a:spcPct val="90000"/>
              </a:lnSpc>
            </a:pPr>
            <a:r>
              <a:rPr lang="en-US" sz="3600" b="1" dirty="0">
                <a:solidFill>
                  <a:srgbClr val="21B5B8"/>
                </a:solidFill>
                <a:latin typeface="Noto Sans SC" pitchFamily="34" charset="0"/>
                <a:ea typeface="Noto Sans SC" pitchFamily="34" charset="-122"/>
                <a:cs typeface="Noto Sans SC" pitchFamily="34" charset="-120"/>
              </a:rPr>
              <a:t>CẢM ƠN QUÝ THẦY CÔ!</a:t>
            </a:r>
            <a:endParaRPr lang="en-US" sz="1600" dirty="0"/>
          </a:p>
        </p:txBody>
      </p:sp>
      <p:sp>
        <p:nvSpPr>
          <p:cNvPr id="4" name="Text 1"/>
          <p:cNvSpPr/>
          <p:nvPr/>
        </p:nvSpPr>
        <p:spPr>
          <a:xfrm>
            <a:off x="1933178" y="2895600"/>
            <a:ext cx="8331200" cy="355600"/>
          </a:xfrm>
          <a:prstGeom prst="rect">
            <a:avLst/>
          </a:prstGeom>
          <a:noFill/>
          <a:ln/>
        </p:spPr>
        <p:txBody>
          <a:bodyPr wrap="square" lIns="0" tIns="0" rIns="0" bIns="0" rtlCol="0" anchor="ctr"/>
          <a:lstStyle/>
          <a:p>
            <a:pPr algn="ctr">
              <a:lnSpc>
                <a:spcPct val="130000"/>
              </a:lnSpc>
            </a:pPr>
            <a:r>
              <a:rPr lang="en-US" sz="1800" dirty="0">
                <a:solidFill>
                  <a:srgbClr val="282828"/>
                </a:solidFill>
                <a:latin typeface="MiSans" pitchFamily="34" charset="0"/>
                <a:ea typeface="MiSans" pitchFamily="34" charset="-122"/>
                <a:cs typeface="MiSans" pitchFamily="34" charset="-120"/>
              </a:rPr>
              <a:t>Rất mong nhận được sự góp ý của quý thầy cô để bài học được hoàn thiện hơn.</a:t>
            </a:r>
            <a:endParaRPr lang="en-US" sz="1600" dirty="0"/>
          </a:p>
        </p:txBody>
      </p:sp>
      <p:sp>
        <p:nvSpPr>
          <p:cNvPr id="5" name="Shape 2"/>
          <p:cNvSpPr/>
          <p:nvPr/>
        </p:nvSpPr>
        <p:spPr>
          <a:xfrm>
            <a:off x="3193554" y="3721100"/>
            <a:ext cx="228600" cy="228600"/>
          </a:xfrm>
          <a:custGeom>
            <a:avLst/>
            <a:gdLst/>
            <a:ahLst/>
            <a:cxnLst/>
            <a:rect l="l" t="t" r="r" b="b"/>
            <a:pathLst>
              <a:path w="228600" h="228600">
                <a:moveTo>
                  <a:pt x="157073" y="11162"/>
                </a:moveTo>
                <a:cubicBezTo>
                  <a:pt x="160556" y="2768"/>
                  <a:pt x="169753" y="-1741"/>
                  <a:pt x="178549" y="670"/>
                </a:cubicBezTo>
                <a:lnTo>
                  <a:pt x="181005" y="1339"/>
                </a:lnTo>
                <a:cubicBezTo>
                  <a:pt x="209848" y="9198"/>
                  <a:pt x="234494" y="37148"/>
                  <a:pt x="227305" y="71170"/>
                </a:cubicBezTo>
                <a:cubicBezTo>
                  <a:pt x="210741" y="149304"/>
                  <a:pt x="149260" y="210785"/>
                  <a:pt x="71125" y="227350"/>
                </a:cubicBezTo>
                <a:cubicBezTo>
                  <a:pt x="37058" y="234583"/>
                  <a:pt x="9153" y="209892"/>
                  <a:pt x="1295" y="181049"/>
                </a:cubicBezTo>
                <a:lnTo>
                  <a:pt x="625" y="178594"/>
                </a:lnTo>
                <a:cubicBezTo>
                  <a:pt x="-1786" y="169798"/>
                  <a:pt x="2724" y="160600"/>
                  <a:pt x="11117" y="157118"/>
                </a:cubicBezTo>
                <a:lnTo>
                  <a:pt x="54560" y="139035"/>
                </a:lnTo>
                <a:cubicBezTo>
                  <a:pt x="61927" y="135954"/>
                  <a:pt x="70455" y="138098"/>
                  <a:pt x="75545" y="144304"/>
                </a:cubicBezTo>
                <a:lnTo>
                  <a:pt x="92779" y="165378"/>
                </a:lnTo>
                <a:cubicBezTo>
                  <a:pt x="124167" y="149796"/>
                  <a:pt x="149394" y="123721"/>
                  <a:pt x="163904" y="91753"/>
                </a:cubicBezTo>
                <a:lnTo>
                  <a:pt x="144214" y="75634"/>
                </a:lnTo>
                <a:cubicBezTo>
                  <a:pt x="138008" y="70589"/>
                  <a:pt x="135910" y="62061"/>
                  <a:pt x="138946" y="54650"/>
                </a:cubicBezTo>
                <a:lnTo>
                  <a:pt x="157073" y="11162"/>
                </a:lnTo>
                <a:close/>
              </a:path>
            </a:pathLst>
          </a:custGeom>
          <a:solidFill>
            <a:srgbClr val="4AC4C6"/>
          </a:solidFill>
          <a:ln/>
        </p:spPr>
      </p:sp>
      <p:sp>
        <p:nvSpPr>
          <p:cNvPr id="6" name="Text 3"/>
          <p:cNvSpPr/>
          <p:nvPr/>
        </p:nvSpPr>
        <p:spPr>
          <a:xfrm>
            <a:off x="3552329" y="3657600"/>
            <a:ext cx="1511300" cy="355600"/>
          </a:xfrm>
          <a:prstGeom prst="rect">
            <a:avLst/>
          </a:prstGeom>
          <a:noFill/>
          <a:ln/>
        </p:spPr>
        <p:txBody>
          <a:bodyPr wrap="square" lIns="0" tIns="0" rIns="0" bIns="0" rtlCol="0" anchor="ctr"/>
          <a:lstStyle/>
          <a:p>
            <a:pPr algn="ctr">
              <a:lnSpc>
                <a:spcPct val="130000"/>
              </a:lnSpc>
            </a:pPr>
            <a:r>
              <a:rPr lang="en-US" sz="1800" dirty="0">
                <a:solidFill>
                  <a:srgbClr val="282828"/>
                </a:solidFill>
                <a:latin typeface="MiSans" pitchFamily="34" charset="0"/>
                <a:ea typeface="MiSans" pitchFamily="34" charset="-122"/>
                <a:cs typeface="MiSans" pitchFamily="34" charset="-120"/>
              </a:rPr>
              <a:t>0389 821 115</a:t>
            </a:r>
            <a:endParaRPr lang="en-US" sz="1600" dirty="0"/>
          </a:p>
        </p:txBody>
      </p:sp>
      <p:sp>
        <p:nvSpPr>
          <p:cNvPr id="7" name="Shape 4"/>
          <p:cNvSpPr/>
          <p:nvPr/>
        </p:nvSpPr>
        <p:spPr>
          <a:xfrm>
            <a:off x="5506343" y="3721100"/>
            <a:ext cx="228600" cy="228600"/>
          </a:xfrm>
          <a:custGeom>
            <a:avLst/>
            <a:gdLst/>
            <a:ahLst/>
            <a:cxnLst/>
            <a:rect l="l" t="t" r="r" b="b"/>
            <a:pathLst>
              <a:path w="228600" h="228600">
                <a:moveTo>
                  <a:pt x="21431" y="28575"/>
                </a:moveTo>
                <a:cubicBezTo>
                  <a:pt x="9599" y="28575"/>
                  <a:pt x="0" y="38174"/>
                  <a:pt x="0" y="50006"/>
                </a:cubicBezTo>
                <a:cubicBezTo>
                  <a:pt x="0" y="56748"/>
                  <a:pt x="3170" y="63088"/>
                  <a:pt x="8573" y="67151"/>
                </a:cubicBezTo>
                <a:lnTo>
                  <a:pt x="101441" y="136803"/>
                </a:lnTo>
                <a:cubicBezTo>
                  <a:pt x="109076" y="142518"/>
                  <a:pt x="119524" y="142518"/>
                  <a:pt x="127159" y="136803"/>
                </a:cubicBezTo>
                <a:lnTo>
                  <a:pt x="220028" y="67151"/>
                </a:lnTo>
                <a:cubicBezTo>
                  <a:pt x="225430" y="63088"/>
                  <a:pt x="228600" y="56748"/>
                  <a:pt x="228600" y="50006"/>
                </a:cubicBezTo>
                <a:cubicBezTo>
                  <a:pt x="228600" y="38174"/>
                  <a:pt x="219001" y="28575"/>
                  <a:pt x="207169" y="28575"/>
                </a:cubicBezTo>
                <a:lnTo>
                  <a:pt x="21431" y="28575"/>
                </a:lnTo>
                <a:close/>
                <a:moveTo>
                  <a:pt x="0" y="87511"/>
                </a:moveTo>
                <a:lnTo>
                  <a:pt x="0" y="171450"/>
                </a:lnTo>
                <a:cubicBezTo>
                  <a:pt x="0" y="187211"/>
                  <a:pt x="12814" y="200025"/>
                  <a:pt x="28575" y="200025"/>
                </a:cubicBezTo>
                <a:lnTo>
                  <a:pt x="200025" y="200025"/>
                </a:lnTo>
                <a:cubicBezTo>
                  <a:pt x="215786" y="200025"/>
                  <a:pt x="228600" y="187211"/>
                  <a:pt x="228600" y="171450"/>
                </a:cubicBezTo>
                <a:lnTo>
                  <a:pt x="228600" y="87511"/>
                </a:lnTo>
                <a:lnTo>
                  <a:pt x="140018" y="153948"/>
                </a:lnTo>
                <a:cubicBezTo>
                  <a:pt x="124792" y="165378"/>
                  <a:pt x="103808" y="165378"/>
                  <a:pt x="88583" y="153948"/>
                </a:cubicBezTo>
                <a:lnTo>
                  <a:pt x="0" y="87511"/>
                </a:lnTo>
                <a:close/>
              </a:path>
            </a:pathLst>
          </a:custGeom>
          <a:solidFill>
            <a:srgbClr val="76D9DB"/>
          </a:solidFill>
          <a:ln/>
        </p:spPr>
      </p:sp>
      <p:sp>
        <p:nvSpPr>
          <p:cNvPr id="8" name="Text 5"/>
          <p:cNvSpPr/>
          <p:nvPr/>
        </p:nvSpPr>
        <p:spPr>
          <a:xfrm>
            <a:off x="5865118" y="3657600"/>
            <a:ext cx="3276600" cy="355600"/>
          </a:xfrm>
          <a:prstGeom prst="rect">
            <a:avLst/>
          </a:prstGeom>
          <a:noFill/>
          <a:ln/>
        </p:spPr>
        <p:txBody>
          <a:bodyPr wrap="square" lIns="0" tIns="0" rIns="0" bIns="0" rtlCol="0" anchor="ctr"/>
          <a:lstStyle/>
          <a:p>
            <a:pPr algn="ctr">
              <a:lnSpc>
                <a:spcPct val="130000"/>
              </a:lnSpc>
            </a:pPr>
            <a:r>
              <a:rPr lang="en-US" sz="1800" dirty="0">
                <a:solidFill>
                  <a:srgbClr val="282828"/>
                </a:solidFill>
                <a:latin typeface="MiSans" pitchFamily="34" charset="0"/>
                <a:ea typeface="MiSans" pitchFamily="34" charset="-122"/>
                <a:cs typeface="MiSans" pitchFamily="34" charset="-120"/>
              </a:rPr>
              <a:t>nguyensangnhc@gmail.com</a:t>
            </a:r>
            <a:endParaRPr lang="en-US" sz="1600" dirty="0"/>
          </a:p>
        </p:txBody>
      </p:sp>
      <p:sp>
        <p:nvSpPr>
          <p:cNvPr id="9" name="Text 6"/>
          <p:cNvSpPr/>
          <p:nvPr/>
        </p:nvSpPr>
        <p:spPr>
          <a:xfrm>
            <a:off x="2946995" y="4419600"/>
            <a:ext cx="6299200" cy="254000"/>
          </a:xfrm>
          <a:prstGeom prst="rect">
            <a:avLst/>
          </a:prstGeom>
          <a:noFill/>
          <a:ln/>
        </p:spPr>
        <p:txBody>
          <a:bodyPr wrap="square" lIns="0" tIns="0" rIns="0" bIns="0" rtlCol="0" anchor="ctr"/>
          <a:lstStyle/>
          <a:p>
            <a:pPr algn="ctr">
              <a:lnSpc>
                <a:spcPct val="120000"/>
              </a:lnSpc>
            </a:pPr>
            <a:r>
              <a:rPr lang="en-US" sz="1400" dirty="0">
                <a:solidFill>
                  <a:srgbClr val="282828"/>
                </a:solidFill>
                <a:latin typeface="MiSans" pitchFamily="34" charset="0"/>
                <a:ea typeface="MiSans" pitchFamily="34" charset="-122"/>
                <a:cs typeface="MiSans" pitchFamily="34" charset="-120"/>
              </a:rPr>
              <a:t>File HTML Web App sẽ được chia sẻ miễn phí để quý thầy cô tiện thử nghiệm.</a:t>
            </a:r>
            <a:endParaRPr lang="en-US" sz="1600" dirty="0"/>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6857365"/>
          </a:xfrm>
          <a:prstGeom prst="rect">
            <a:avLst/>
          </a:prstGeom>
          <a:gradFill flip="none" rotWithShape="1">
            <a:gsLst>
              <a:gs pos="0">
                <a:srgbClr val="F6F8FD"/>
              </a:gs>
              <a:gs pos="66000">
                <a:srgbClr val="72C3CF"/>
              </a:gs>
              <a:gs pos="100000">
                <a:srgbClr val="72C3CF"/>
              </a:gs>
            </a:gsLst>
            <a:lin ang="5400000" scaled="1"/>
          </a:gradFill>
          <a:ln/>
        </p:spPr>
      </p:sp>
      <p:sp>
        <p:nvSpPr>
          <p:cNvPr id="3" name="Text 1"/>
          <p:cNvSpPr/>
          <p:nvPr/>
        </p:nvSpPr>
        <p:spPr>
          <a:xfrm>
            <a:off x="0" y="0"/>
            <a:ext cx="12249150" cy="685736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8600000">
            <a:off x="-2628900" y="1578610"/>
            <a:ext cx="5962650" cy="5962650"/>
          </a:xfrm>
          <a:prstGeom prst="donut">
            <a:avLst/>
          </a:prstGeom>
          <a:gradFill flip="none" rotWithShape="1">
            <a:gsLst>
              <a:gs pos="0">
                <a:srgbClr val="F6F8FD">
                  <a:alpha val="50000"/>
                </a:srgbClr>
              </a:gs>
              <a:gs pos="100000">
                <a:srgbClr val="72C3CF"/>
              </a:gs>
            </a:gsLst>
            <a:lin ang="5400000" scaled="1"/>
          </a:gradFill>
          <a:ln/>
        </p:spPr>
      </p:sp>
      <p:sp>
        <p:nvSpPr>
          <p:cNvPr id="5" name="Text 3"/>
          <p:cNvSpPr/>
          <p:nvPr/>
        </p:nvSpPr>
        <p:spPr>
          <a:xfrm rot="18600000">
            <a:off x="-2628900" y="157861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558925" y="5872480"/>
            <a:ext cx="1478915" cy="1478915"/>
          </a:xfrm>
          <a:prstGeom prst="ellipse">
            <a:avLst/>
          </a:prstGeom>
          <a:solidFill>
            <a:srgbClr val="E4F3F7">
              <a:alpha val="90196"/>
            </a:srgbClr>
          </a:solidFill>
          <a:ln/>
        </p:spPr>
      </p:sp>
      <p:sp>
        <p:nvSpPr>
          <p:cNvPr id="7" name="Text 5"/>
          <p:cNvSpPr/>
          <p:nvPr/>
        </p:nvSpPr>
        <p:spPr>
          <a:xfrm>
            <a:off x="1558925" y="5872480"/>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9768205" y="2360930"/>
            <a:ext cx="4990465" cy="4990465"/>
          </a:xfrm>
          <a:prstGeom prst="ellipse">
            <a:avLst/>
          </a:prstGeom>
          <a:gradFill flip="none" rotWithShape="1">
            <a:gsLst>
              <a:gs pos="0">
                <a:srgbClr val="F6F8FD"/>
              </a:gs>
              <a:gs pos="100000">
                <a:srgbClr val="72C3CF">
                  <a:alpha val="0"/>
                </a:srgbClr>
              </a:gs>
            </a:gsLst>
            <a:lin ang="5400000" scaled="1"/>
          </a:gradFill>
          <a:ln/>
        </p:spPr>
      </p:sp>
      <p:sp>
        <p:nvSpPr>
          <p:cNvPr id="9" name="Text 7"/>
          <p:cNvSpPr/>
          <p:nvPr/>
        </p:nvSpPr>
        <p:spPr>
          <a:xfrm>
            <a:off x="9768205" y="2360930"/>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11189335" y="1578610"/>
            <a:ext cx="1478280" cy="1478280"/>
          </a:xfrm>
          <a:prstGeom prst="ellipse">
            <a:avLst/>
          </a:prstGeom>
          <a:gradFill flip="none" rotWithShape="1">
            <a:gsLst>
              <a:gs pos="0">
                <a:srgbClr val="F6F8FD">
                  <a:alpha val="50000"/>
                </a:srgbClr>
              </a:gs>
              <a:gs pos="100000">
                <a:srgbClr val="72C3CF"/>
              </a:gs>
            </a:gsLst>
            <a:lin ang="5400000" scaled="1"/>
          </a:gradFill>
          <a:ln/>
        </p:spPr>
      </p:sp>
      <p:sp>
        <p:nvSpPr>
          <p:cNvPr id="11" name="Text 9"/>
          <p:cNvSpPr/>
          <p:nvPr/>
        </p:nvSpPr>
        <p:spPr>
          <a:xfrm>
            <a:off x="11189335" y="1578610"/>
            <a:ext cx="1478280" cy="14782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10"/>
          <p:cNvSpPr/>
          <p:nvPr/>
        </p:nvSpPr>
        <p:spPr>
          <a:xfrm>
            <a:off x="2566353" y="2042795"/>
            <a:ext cx="10418445" cy="1460500"/>
          </a:xfrm>
          <a:prstGeom prst="rect">
            <a:avLst/>
          </a:prstGeom>
          <a:noFill/>
          <a:ln/>
        </p:spPr>
        <p:txBody>
          <a:bodyPr wrap="square" lIns="91440" tIns="45720" rIns="91440" bIns="45720" rtlCol="0" anchor="t">
            <a:spAutoFit/>
          </a:bodyPr>
          <a:lstStyle/>
          <a:p>
            <a:pPr>
              <a:lnSpc>
                <a:spcPct val="100000"/>
              </a:lnSpc>
            </a:pPr>
            <a:r>
              <a:rPr lang="en-US" sz="9600" b="1" dirty="0">
                <a:solidFill>
                  <a:srgbClr val="FFFFFF"/>
                </a:solidFill>
                <a:latin typeface="MiSans" pitchFamily="34" charset="0"/>
                <a:ea typeface="MiSans" pitchFamily="34" charset="-122"/>
                <a:cs typeface="MiSans" pitchFamily="34" charset="-120"/>
              </a:rPr>
              <a:t>THANK YOU</a:t>
            </a:r>
            <a:endParaRPr lang="en-US" sz="1600" dirty="0"/>
          </a:p>
        </p:txBody>
      </p:sp>
      <p:sp>
        <p:nvSpPr>
          <p:cNvPr id="13" name="Text 11"/>
          <p:cNvSpPr/>
          <p:nvPr/>
        </p:nvSpPr>
        <p:spPr>
          <a:xfrm>
            <a:off x="5802630" y="5266055"/>
            <a:ext cx="3343275"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2025/08/06</a:t>
            </a:r>
            <a:endParaRPr lang="en-US" sz="1600" dirty="0"/>
          </a:p>
        </p:txBody>
      </p:sp>
      <p:sp>
        <p:nvSpPr>
          <p:cNvPr id="14" name="Text 12"/>
          <p:cNvSpPr/>
          <p:nvPr/>
        </p:nvSpPr>
        <p:spPr>
          <a:xfrm>
            <a:off x="2830089" y="5188319"/>
            <a:ext cx="2775585"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Nguyễn Văn Sang </a:t>
            </a: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Mở đầu &amp; Bối cảnh</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01</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254000" y="2209800"/>
            <a:ext cx="4597400" cy="1016000"/>
          </a:xfrm>
          <a:prstGeom prst="rect">
            <a:avLst/>
          </a:prstGeom>
          <a:noFill/>
          <a:ln/>
        </p:spPr>
        <p:txBody>
          <a:bodyPr wrap="square" lIns="0" tIns="0" rIns="0" bIns="0" rtlCol="0" anchor="ctr"/>
          <a:lstStyle/>
          <a:p>
            <a:pPr>
              <a:lnSpc>
                <a:spcPct val="90000"/>
              </a:lnSpc>
            </a:pPr>
            <a:r>
              <a:rPr lang="en-US" sz="3600" b="1" dirty="0">
                <a:solidFill>
                  <a:srgbClr val="21B5B8"/>
                </a:solidFill>
                <a:latin typeface="Noto Sans SC" pitchFamily="34" charset="0"/>
                <a:ea typeface="Noto Sans SC" pitchFamily="34" charset="-122"/>
                <a:cs typeface="Noto Sans SC" pitchFamily="34" charset="-120"/>
              </a:rPr>
              <a:t>TỔNG QUAN CHỦ ĐỀ</a:t>
            </a:r>
            <a:endParaRPr lang="en-US" sz="1600" dirty="0"/>
          </a:p>
        </p:txBody>
      </p:sp>
      <p:sp>
        <p:nvSpPr>
          <p:cNvPr id="4" name="Text 1"/>
          <p:cNvSpPr/>
          <p:nvPr/>
        </p:nvSpPr>
        <p:spPr>
          <a:xfrm>
            <a:off x="254000" y="3429000"/>
            <a:ext cx="4470400" cy="12192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Ứng dụng hàm số mũ và công nghệ số để xây dựng công cụ tư vấn tiết kiệm tương lai, hướng đến mục tiêu giáo dục tài chính cho học sinh THPT.</a:t>
            </a:r>
            <a:endParaRPr lang="en-US" sz="1600" dirty="0"/>
          </a:p>
        </p:txBody>
      </p:sp>
      <p:sp>
        <p:nvSpPr>
          <p:cNvPr id="5" name="Shape 2"/>
          <p:cNvSpPr/>
          <p:nvPr/>
        </p:nvSpPr>
        <p:spPr>
          <a:xfrm>
            <a:off x="4927600" y="1854200"/>
            <a:ext cx="7010400" cy="914400"/>
          </a:xfrm>
          <a:custGeom>
            <a:avLst/>
            <a:gdLst/>
            <a:ahLst/>
            <a:cxnLst/>
            <a:rect l="l" t="t" r="r" b="b"/>
            <a:pathLst>
              <a:path w="7010400" h="914400">
                <a:moveTo>
                  <a:pt x="101599" y="0"/>
                </a:moveTo>
                <a:lnTo>
                  <a:pt x="6908801" y="0"/>
                </a:lnTo>
                <a:cubicBezTo>
                  <a:pt x="6964913" y="0"/>
                  <a:pt x="7010400" y="45487"/>
                  <a:pt x="7010400" y="101599"/>
                </a:cubicBezTo>
                <a:lnTo>
                  <a:pt x="7010400" y="812801"/>
                </a:lnTo>
                <a:cubicBezTo>
                  <a:pt x="7010400" y="868913"/>
                  <a:pt x="6964913" y="914400"/>
                  <a:pt x="6908801" y="914400"/>
                </a:cubicBezTo>
                <a:lnTo>
                  <a:pt x="101599" y="914400"/>
                </a:lnTo>
                <a:cubicBezTo>
                  <a:pt x="45487" y="914400"/>
                  <a:pt x="0" y="868913"/>
                  <a:pt x="0" y="812801"/>
                </a:cubicBezTo>
                <a:lnTo>
                  <a:pt x="0" y="101599"/>
                </a:lnTo>
                <a:cubicBezTo>
                  <a:pt x="0" y="45525"/>
                  <a:pt x="45525" y="0"/>
                  <a:pt x="101599" y="0"/>
                </a:cubicBezTo>
                <a:close/>
              </a:path>
            </a:pathLst>
          </a:custGeom>
          <a:solidFill>
            <a:srgbClr val="4AC4C6">
              <a:alpha val="12549"/>
            </a:srgbClr>
          </a:solidFill>
          <a:ln/>
        </p:spPr>
      </p:sp>
      <p:sp>
        <p:nvSpPr>
          <p:cNvPr id="6" name="Shape 3"/>
          <p:cNvSpPr/>
          <p:nvPr/>
        </p:nvSpPr>
        <p:spPr>
          <a:xfrm>
            <a:off x="5080000" y="2006600"/>
            <a:ext cx="609600" cy="609600"/>
          </a:xfrm>
          <a:custGeom>
            <a:avLst/>
            <a:gdLst/>
            <a:ahLst/>
            <a:cxnLst/>
            <a:rect l="l" t="t" r="r" b="b"/>
            <a:pathLst>
              <a:path w="609600" h="609600">
                <a:moveTo>
                  <a:pt x="304800" y="0"/>
                </a:moveTo>
                <a:lnTo>
                  <a:pt x="304800" y="0"/>
                </a:lnTo>
                <a:cubicBezTo>
                  <a:pt x="473024" y="0"/>
                  <a:pt x="609600" y="136576"/>
                  <a:pt x="609600" y="304800"/>
                </a:cubicBezTo>
                <a:lnTo>
                  <a:pt x="609600" y="304800"/>
                </a:lnTo>
                <a:cubicBezTo>
                  <a:pt x="609600" y="473024"/>
                  <a:pt x="473024" y="609600"/>
                  <a:pt x="304800" y="609600"/>
                </a:cubicBezTo>
                <a:lnTo>
                  <a:pt x="304800" y="609600"/>
                </a:lnTo>
                <a:cubicBezTo>
                  <a:pt x="136576" y="609600"/>
                  <a:pt x="0" y="473024"/>
                  <a:pt x="0" y="304800"/>
                </a:cubicBezTo>
                <a:lnTo>
                  <a:pt x="0" y="304800"/>
                </a:lnTo>
                <a:cubicBezTo>
                  <a:pt x="0" y="136576"/>
                  <a:pt x="136576" y="0"/>
                  <a:pt x="304800" y="0"/>
                </a:cubicBezTo>
                <a:close/>
              </a:path>
            </a:pathLst>
          </a:custGeom>
          <a:solidFill>
            <a:srgbClr val="4AC4C6"/>
          </a:solidFill>
          <a:ln/>
        </p:spPr>
      </p:sp>
      <p:sp>
        <p:nvSpPr>
          <p:cNvPr id="7" name="Shape 4"/>
          <p:cNvSpPr/>
          <p:nvPr/>
        </p:nvSpPr>
        <p:spPr>
          <a:xfrm>
            <a:off x="5232400" y="2159000"/>
            <a:ext cx="304800" cy="304800"/>
          </a:xfrm>
          <a:custGeom>
            <a:avLst/>
            <a:gdLst/>
            <a:ahLst/>
            <a:cxnLst/>
            <a:rect l="l" t="t" r="r" b="b"/>
            <a:pathLst>
              <a:path w="304800" h="304800">
                <a:moveTo>
                  <a:pt x="152400" y="0"/>
                </a:moveTo>
                <a:cubicBezTo>
                  <a:pt x="161151" y="0"/>
                  <a:pt x="169188" y="4822"/>
                  <a:pt x="173355" y="12502"/>
                </a:cubicBezTo>
                <a:lnTo>
                  <a:pt x="301943" y="250627"/>
                </a:lnTo>
                <a:cubicBezTo>
                  <a:pt x="305931" y="258008"/>
                  <a:pt x="305753" y="266938"/>
                  <a:pt x="301466" y="274141"/>
                </a:cubicBezTo>
                <a:cubicBezTo>
                  <a:pt x="297180" y="281345"/>
                  <a:pt x="289381" y="285750"/>
                  <a:pt x="280987" y="285750"/>
                </a:cubicBezTo>
                <a:lnTo>
                  <a:pt x="23813" y="285750"/>
                </a:lnTo>
                <a:cubicBezTo>
                  <a:pt x="15419" y="285750"/>
                  <a:pt x="7680" y="281345"/>
                  <a:pt x="3334" y="274141"/>
                </a:cubicBezTo>
                <a:cubicBezTo>
                  <a:pt x="-1012" y="266938"/>
                  <a:pt x="-1131" y="258008"/>
                  <a:pt x="2858" y="250627"/>
                </a:cubicBezTo>
                <a:lnTo>
                  <a:pt x="131445" y="12502"/>
                </a:lnTo>
                <a:cubicBezTo>
                  <a:pt x="135612" y="4822"/>
                  <a:pt x="143649" y="0"/>
                  <a:pt x="152400" y="0"/>
                </a:cubicBezTo>
                <a:close/>
                <a:moveTo>
                  <a:pt x="152400" y="100013"/>
                </a:moveTo>
                <a:cubicBezTo>
                  <a:pt x="144482" y="100013"/>
                  <a:pt x="138113" y="106382"/>
                  <a:pt x="138113" y="114300"/>
                </a:cubicBezTo>
                <a:lnTo>
                  <a:pt x="138113" y="180975"/>
                </a:lnTo>
                <a:cubicBezTo>
                  <a:pt x="138113" y="188893"/>
                  <a:pt x="144482" y="195263"/>
                  <a:pt x="152400" y="195263"/>
                </a:cubicBezTo>
                <a:cubicBezTo>
                  <a:pt x="160318" y="195263"/>
                  <a:pt x="166688" y="188893"/>
                  <a:pt x="166688" y="180975"/>
                </a:cubicBezTo>
                <a:lnTo>
                  <a:pt x="166688" y="114300"/>
                </a:lnTo>
                <a:cubicBezTo>
                  <a:pt x="166688" y="106382"/>
                  <a:pt x="160318" y="100013"/>
                  <a:pt x="152400" y="100013"/>
                </a:cubicBezTo>
                <a:close/>
                <a:moveTo>
                  <a:pt x="168295" y="228600"/>
                </a:moveTo>
                <a:cubicBezTo>
                  <a:pt x="168656" y="222700"/>
                  <a:pt x="165714" y="217087"/>
                  <a:pt x="160656" y="214027"/>
                </a:cubicBezTo>
                <a:cubicBezTo>
                  <a:pt x="155599" y="210968"/>
                  <a:pt x="149261" y="210968"/>
                  <a:pt x="144203" y="214027"/>
                </a:cubicBezTo>
                <a:cubicBezTo>
                  <a:pt x="139145" y="217087"/>
                  <a:pt x="136203" y="222700"/>
                  <a:pt x="136565" y="228600"/>
                </a:cubicBezTo>
                <a:cubicBezTo>
                  <a:pt x="136203" y="234500"/>
                  <a:pt x="139145" y="240113"/>
                  <a:pt x="144203" y="243173"/>
                </a:cubicBezTo>
                <a:cubicBezTo>
                  <a:pt x="149261" y="246232"/>
                  <a:pt x="155599" y="246232"/>
                  <a:pt x="160656" y="243173"/>
                </a:cubicBezTo>
                <a:cubicBezTo>
                  <a:pt x="165714" y="240113"/>
                  <a:pt x="168656" y="234500"/>
                  <a:pt x="168295" y="228600"/>
                </a:cubicBezTo>
                <a:close/>
              </a:path>
            </a:pathLst>
          </a:custGeom>
          <a:solidFill>
            <a:srgbClr val="FFFFFF"/>
          </a:solidFill>
          <a:ln/>
        </p:spPr>
      </p:sp>
      <p:sp>
        <p:nvSpPr>
          <p:cNvPr id="8" name="Text 5"/>
          <p:cNvSpPr/>
          <p:nvPr/>
        </p:nvSpPr>
        <p:spPr>
          <a:xfrm>
            <a:off x="5892800" y="2006600"/>
            <a:ext cx="4203700" cy="355600"/>
          </a:xfrm>
          <a:prstGeom prst="rect">
            <a:avLst/>
          </a:prstGeom>
          <a:noFill/>
          <a:ln/>
        </p:spPr>
        <p:txBody>
          <a:bodyPr wrap="square" lIns="0" tIns="0" rIns="0" bIns="0" rtlCol="0" anchor="ctr"/>
          <a:lstStyle/>
          <a:p>
            <a:pPr>
              <a:lnSpc>
                <a:spcPct val="130000"/>
              </a:lnSpc>
            </a:pPr>
            <a:r>
              <a:rPr lang="en-US" sz="1800" b="1" dirty="0">
                <a:solidFill>
                  <a:srgbClr val="282828"/>
                </a:solidFill>
                <a:latin typeface="MiSans" pitchFamily="34" charset="0"/>
                <a:ea typeface="MiSans" pitchFamily="34" charset="-122"/>
                <a:cs typeface="MiSans" pitchFamily="34" charset="-120"/>
              </a:rPr>
              <a:t>Vấn đề thực tiễn</a:t>
            </a:r>
            <a:endParaRPr lang="en-US" sz="1600" dirty="0"/>
          </a:p>
        </p:txBody>
      </p:sp>
      <p:sp>
        <p:nvSpPr>
          <p:cNvPr id="9" name="Text 6"/>
          <p:cNvSpPr/>
          <p:nvPr/>
        </p:nvSpPr>
        <p:spPr>
          <a:xfrm>
            <a:off x="5892800" y="2362200"/>
            <a:ext cx="41783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76% HS THPT chưa có kế hoạch tài chính cá nhân.</a:t>
            </a:r>
            <a:endParaRPr lang="en-US" sz="1600" dirty="0"/>
          </a:p>
        </p:txBody>
      </p:sp>
      <p:sp>
        <p:nvSpPr>
          <p:cNvPr id="10" name="Shape 7"/>
          <p:cNvSpPr/>
          <p:nvPr/>
        </p:nvSpPr>
        <p:spPr>
          <a:xfrm>
            <a:off x="4927600" y="2971800"/>
            <a:ext cx="7010400" cy="914400"/>
          </a:xfrm>
          <a:custGeom>
            <a:avLst/>
            <a:gdLst/>
            <a:ahLst/>
            <a:cxnLst/>
            <a:rect l="l" t="t" r="r" b="b"/>
            <a:pathLst>
              <a:path w="7010400" h="914400">
                <a:moveTo>
                  <a:pt x="101599" y="0"/>
                </a:moveTo>
                <a:lnTo>
                  <a:pt x="6908801" y="0"/>
                </a:lnTo>
                <a:cubicBezTo>
                  <a:pt x="6964913" y="0"/>
                  <a:pt x="7010400" y="45487"/>
                  <a:pt x="7010400" y="101599"/>
                </a:cubicBezTo>
                <a:lnTo>
                  <a:pt x="7010400" y="812801"/>
                </a:lnTo>
                <a:cubicBezTo>
                  <a:pt x="7010400" y="868913"/>
                  <a:pt x="6964913" y="914400"/>
                  <a:pt x="6908801" y="914400"/>
                </a:cubicBezTo>
                <a:lnTo>
                  <a:pt x="101599" y="914400"/>
                </a:lnTo>
                <a:cubicBezTo>
                  <a:pt x="45487" y="914400"/>
                  <a:pt x="0" y="868913"/>
                  <a:pt x="0" y="812801"/>
                </a:cubicBezTo>
                <a:lnTo>
                  <a:pt x="0" y="101599"/>
                </a:lnTo>
                <a:cubicBezTo>
                  <a:pt x="0" y="45525"/>
                  <a:pt x="45525" y="0"/>
                  <a:pt x="101599" y="0"/>
                </a:cubicBezTo>
                <a:close/>
              </a:path>
            </a:pathLst>
          </a:custGeom>
          <a:solidFill>
            <a:srgbClr val="76D9DB">
              <a:alpha val="12549"/>
            </a:srgbClr>
          </a:solidFill>
          <a:ln/>
        </p:spPr>
      </p:sp>
      <p:sp>
        <p:nvSpPr>
          <p:cNvPr id="11" name="Shape 8"/>
          <p:cNvSpPr/>
          <p:nvPr/>
        </p:nvSpPr>
        <p:spPr>
          <a:xfrm>
            <a:off x="5080000" y="3124200"/>
            <a:ext cx="609600" cy="609600"/>
          </a:xfrm>
          <a:custGeom>
            <a:avLst/>
            <a:gdLst/>
            <a:ahLst/>
            <a:cxnLst/>
            <a:rect l="l" t="t" r="r" b="b"/>
            <a:pathLst>
              <a:path w="609600" h="609600">
                <a:moveTo>
                  <a:pt x="304800" y="0"/>
                </a:moveTo>
                <a:lnTo>
                  <a:pt x="304800" y="0"/>
                </a:lnTo>
                <a:cubicBezTo>
                  <a:pt x="473024" y="0"/>
                  <a:pt x="609600" y="136576"/>
                  <a:pt x="609600" y="304800"/>
                </a:cubicBezTo>
                <a:lnTo>
                  <a:pt x="609600" y="304800"/>
                </a:lnTo>
                <a:cubicBezTo>
                  <a:pt x="609600" y="473024"/>
                  <a:pt x="473024" y="609600"/>
                  <a:pt x="304800" y="609600"/>
                </a:cubicBezTo>
                <a:lnTo>
                  <a:pt x="304800" y="609600"/>
                </a:lnTo>
                <a:cubicBezTo>
                  <a:pt x="136576" y="609600"/>
                  <a:pt x="0" y="473024"/>
                  <a:pt x="0" y="304800"/>
                </a:cubicBezTo>
                <a:lnTo>
                  <a:pt x="0" y="304800"/>
                </a:lnTo>
                <a:cubicBezTo>
                  <a:pt x="0" y="136576"/>
                  <a:pt x="136576" y="0"/>
                  <a:pt x="304800" y="0"/>
                </a:cubicBezTo>
                <a:close/>
              </a:path>
            </a:pathLst>
          </a:custGeom>
          <a:solidFill>
            <a:srgbClr val="76D9DB"/>
          </a:solidFill>
          <a:ln/>
        </p:spPr>
      </p:sp>
      <p:sp>
        <p:nvSpPr>
          <p:cNvPr id="12" name="Shape 9"/>
          <p:cNvSpPr/>
          <p:nvPr/>
        </p:nvSpPr>
        <p:spPr>
          <a:xfrm>
            <a:off x="5232400" y="3276600"/>
            <a:ext cx="304800" cy="304800"/>
          </a:xfrm>
          <a:custGeom>
            <a:avLst/>
            <a:gdLst/>
            <a:ahLst/>
            <a:cxnLst/>
            <a:rect l="l" t="t" r="r" b="b"/>
            <a:pathLst>
              <a:path w="304800" h="304800">
                <a:moveTo>
                  <a:pt x="266700" y="152400"/>
                </a:moveTo>
                <a:cubicBezTo>
                  <a:pt x="266700" y="89316"/>
                  <a:pt x="215484" y="38100"/>
                  <a:pt x="152400" y="38100"/>
                </a:cubicBezTo>
                <a:cubicBezTo>
                  <a:pt x="89316" y="38100"/>
                  <a:pt x="38100" y="89316"/>
                  <a:pt x="38100" y="152400"/>
                </a:cubicBezTo>
                <a:cubicBezTo>
                  <a:pt x="38100" y="215484"/>
                  <a:pt x="89316" y="266700"/>
                  <a:pt x="152400" y="266700"/>
                </a:cubicBezTo>
                <a:cubicBezTo>
                  <a:pt x="215484" y="266700"/>
                  <a:pt x="266700" y="215484"/>
                  <a:pt x="266700" y="152400"/>
                </a:cubicBezTo>
                <a:close/>
                <a:moveTo>
                  <a:pt x="0" y="152400"/>
                </a:moveTo>
                <a:cubicBezTo>
                  <a:pt x="0" y="68288"/>
                  <a:pt x="68288" y="0"/>
                  <a:pt x="152400" y="0"/>
                </a:cubicBezTo>
                <a:cubicBezTo>
                  <a:pt x="236512" y="0"/>
                  <a:pt x="304800" y="68288"/>
                  <a:pt x="304800" y="152400"/>
                </a:cubicBezTo>
                <a:cubicBezTo>
                  <a:pt x="304800" y="236512"/>
                  <a:pt x="236512" y="304800"/>
                  <a:pt x="152400" y="304800"/>
                </a:cubicBezTo>
                <a:cubicBezTo>
                  <a:pt x="68288" y="304800"/>
                  <a:pt x="0" y="236512"/>
                  <a:pt x="0" y="152400"/>
                </a:cubicBezTo>
                <a:close/>
                <a:moveTo>
                  <a:pt x="152400" y="200025"/>
                </a:moveTo>
                <a:cubicBezTo>
                  <a:pt x="178685" y="200025"/>
                  <a:pt x="200025" y="178685"/>
                  <a:pt x="200025" y="152400"/>
                </a:cubicBezTo>
                <a:cubicBezTo>
                  <a:pt x="200025" y="126115"/>
                  <a:pt x="178685" y="104775"/>
                  <a:pt x="152400" y="104775"/>
                </a:cubicBezTo>
                <a:cubicBezTo>
                  <a:pt x="126115" y="104775"/>
                  <a:pt x="104775" y="126115"/>
                  <a:pt x="104775" y="152400"/>
                </a:cubicBezTo>
                <a:cubicBezTo>
                  <a:pt x="104775" y="178685"/>
                  <a:pt x="126115" y="200025"/>
                  <a:pt x="152400" y="200025"/>
                </a:cubicBezTo>
                <a:close/>
                <a:moveTo>
                  <a:pt x="152400" y="66675"/>
                </a:moveTo>
                <a:cubicBezTo>
                  <a:pt x="199713" y="66675"/>
                  <a:pt x="238125" y="105087"/>
                  <a:pt x="238125" y="152400"/>
                </a:cubicBezTo>
                <a:cubicBezTo>
                  <a:pt x="238125" y="199713"/>
                  <a:pt x="199713" y="238125"/>
                  <a:pt x="152400" y="238125"/>
                </a:cubicBezTo>
                <a:cubicBezTo>
                  <a:pt x="105087" y="238125"/>
                  <a:pt x="66675" y="199713"/>
                  <a:pt x="66675" y="152400"/>
                </a:cubicBezTo>
                <a:cubicBezTo>
                  <a:pt x="66675" y="105087"/>
                  <a:pt x="105087" y="66675"/>
                  <a:pt x="152400" y="66675"/>
                </a:cubicBezTo>
                <a:close/>
                <a:moveTo>
                  <a:pt x="133350" y="152400"/>
                </a:moveTo>
                <a:cubicBezTo>
                  <a:pt x="133350" y="141886"/>
                  <a:pt x="141886" y="133350"/>
                  <a:pt x="152400" y="133350"/>
                </a:cubicBezTo>
                <a:cubicBezTo>
                  <a:pt x="162914" y="133350"/>
                  <a:pt x="171450" y="141886"/>
                  <a:pt x="171450" y="152400"/>
                </a:cubicBezTo>
                <a:cubicBezTo>
                  <a:pt x="171450" y="162914"/>
                  <a:pt x="162914" y="171450"/>
                  <a:pt x="152400" y="171450"/>
                </a:cubicBezTo>
                <a:cubicBezTo>
                  <a:pt x="141886" y="171450"/>
                  <a:pt x="133350" y="162914"/>
                  <a:pt x="133350" y="152400"/>
                </a:cubicBezTo>
                <a:close/>
              </a:path>
            </a:pathLst>
          </a:custGeom>
          <a:solidFill>
            <a:srgbClr val="FFFFFF"/>
          </a:solidFill>
          <a:ln/>
        </p:spPr>
      </p:sp>
      <p:sp>
        <p:nvSpPr>
          <p:cNvPr id="13" name="Text 10"/>
          <p:cNvSpPr/>
          <p:nvPr/>
        </p:nvSpPr>
        <p:spPr>
          <a:xfrm>
            <a:off x="5892800" y="3124200"/>
            <a:ext cx="3784600" cy="355600"/>
          </a:xfrm>
          <a:prstGeom prst="rect">
            <a:avLst/>
          </a:prstGeom>
          <a:noFill/>
          <a:ln/>
        </p:spPr>
        <p:txBody>
          <a:bodyPr wrap="square" lIns="0" tIns="0" rIns="0" bIns="0" rtlCol="0" anchor="ctr"/>
          <a:lstStyle/>
          <a:p>
            <a:pPr>
              <a:lnSpc>
                <a:spcPct val="130000"/>
              </a:lnSpc>
            </a:pPr>
            <a:r>
              <a:rPr lang="en-US" sz="1800" b="1" dirty="0">
                <a:solidFill>
                  <a:srgbClr val="282828"/>
                </a:solidFill>
                <a:latin typeface="MiSans" pitchFamily="34" charset="0"/>
                <a:ea typeface="MiSans" pitchFamily="34" charset="-122"/>
                <a:cs typeface="MiSans" pitchFamily="34" charset="-120"/>
              </a:rPr>
              <a:t>Mục tiêu cụ thể</a:t>
            </a:r>
            <a:endParaRPr lang="en-US" sz="1600" dirty="0"/>
          </a:p>
        </p:txBody>
      </p:sp>
      <p:sp>
        <p:nvSpPr>
          <p:cNvPr id="14" name="Text 11"/>
          <p:cNvSpPr/>
          <p:nvPr/>
        </p:nvSpPr>
        <p:spPr>
          <a:xfrm>
            <a:off x="5892800" y="3479800"/>
            <a:ext cx="37592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Mua xe máy điện 20 triệu VNĐ trong 24 tháng.</a:t>
            </a:r>
            <a:endParaRPr lang="en-US" sz="1600" dirty="0"/>
          </a:p>
        </p:txBody>
      </p:sp>
      <p:sp>
        <p:nvSpPr>
          <p:cNvPr id="15" name="Shape 12"/>
          <p:cNvSpPr/>
          <p:nvPr/>
        </p:nvSpPr>
        <p:spPr>
          <a:xfrm>
            <a:off x="4927600" y="4089400"/>
            <a:ext cx="7010400" cy="914400"/>
          </a:xfrm>
          <a:custGeom>
            <a:avLst/>
            <a:gdLst/>
            <a:ahLst/>
            <a:cxnLst/>
            <a:rect l="l" t="t" r="r" b="b"/>
            <a:pathLst>
              <a:path w="7010400" h="914400">
                <a:moveTo>
                  <a:pt x="101599" y="0"/>
                </a:moveTo>
                <a:lnTo>
                  <a:pt x="6908801" y="0"/>
                </a:lnTo>
                <a:cubicBezTo>
                  <a:pt x="6964913" y="0"/>
                  <a:pt x="7010400" y="45487"/>
                  <a:pt x="7010400" y="101599"/>
                </a:cubicBezTo>
                <a:lnTo>
                  <a:pt x="7010400" y="812801"/>
                </a:lnTo>
                <a:cubicBezTo>
                  <a:pt x="7010400" y="868913"/>
                  <a:pt x="6964913" y="914400"/>
                  <a:pt x="6908801" y="914400"/>
                </a:cubicBezTo>
                <a:lnTo>
                  <a:pt x="101599" y="914400"/>
                </a:lnTo>
                <a:cubicBezTo>
                  <a:pt x="45487" y="914400"/>
                  <a:pt x="0" y="868913"/>
                  <a:pt x="0" y="812801"/>
                </a:cubicBezTo>
                <a:lnTo>
                  <a:pt x="0" y="101599"/>
                </a:lnTo>
                <a:cubicBezTo>
                  <a:pt x="0" y="45525"/>
                  <a:pt x="45525" y="0"/>
                  <a:pt x="101599" y="0"/>
                </a:cubicBezTo>
                <a:close/>
              </a:path>
            </a:pathLst>
          </a:custGeom>
          <a:solidFill>
            <a:srgbClr val="21B5B8">
              <a:alpha val="12549"/>
            </a:srgbClr>
          </a:solidFill>
          <a:ln/>
        </p:spPr>
      </p:sp>
      <p:sp>
        <p:nvSpPr>
          <p:cNvPr id="16" name="Shape 13"/>
          <p:cNvSpPr/>
          <p:nvPr/>
        </p:nvSpPr>
        <p:spPr>
          <a:xfrm>
            <a:off x="5080000" y="4241800"/>
            <a:ext cx="609600" cy="609600"/>
          </a:xfrm>
          <a:custGeom>
            <a:avLst/>
            <a:gdLst/>
            <a:ahLst/>
            <a:cxnLst/>
            <a:rect l="l" t="t" r="r" b="b"/>
            <a:pathLst>
              <a:path w="609600" h="609600">
                <a:moveTo>
                  <a:pt x="304800" y="0"/>
                </a:moveTo>
                <a:lnTo>
                  <a:pt x="304800" y="0"/>
                </a:lnTo>
                <a:cubicBezTo>
                  <a:pt x="473024" y="0"/>
                  <a:pt x="609600" y="136576"/>
                  <a:pt x="609600" y="304800"/>
                </a:cubicBezTo>
                <a:lnTo>
                  <a:pt x="609600" y="304800"/>
                </a:lnTo>
                <a:cubicBezTo>
                  <a:pt x="609600" y="473024"/>
                  <a:pt x="473024" y="609600"/>
                  <a:pt x="304800" y="609600"/>
                </a:cubicBezTo>
                <a:lnTo>
                  <a:pt x="304800" y="609600"/>
                </a:lnTo>
                <a:cubicBezTo>
                  <a:pt x="136576" y="609600"/>
                  <a:pt x="0" y="473024"/>
                  <a:pt x="0" y="304800"/>
                </a:cubicBezTo>
                <a:lnTo>
                  <a:pt x="0" y="304800"/>
                </a:lnTo>
                <a:cubicBezTo>
                  <a:pt x="0" y="136576"/>
                  <a:pt x="136576" y="0"/>
                  <a:pt x="304800" y="0"/>
                </a:cubicBezTo>
                <a:close/>
              </a:path>
            </a:pathLst>
          </a:custGeom>
          <a:solidFill>
            <a:srgbClr val="21B5B8"/>
          </a:solidFill>
          <a:ln/>
        </p:spPr>
      </p:sp>
      <p:sp>
        <p:nvSpPr>
          <p:cNvPr id="17" name="Shape 14"/>
          <p:cNvSpPr/>
          <p:nvPr/>
        </p:nvSpPr>
        <p:spPr>
          <a:xfrm>
            <a:off x="5194300" y="4394200"/>
            <a:ext cx="381000" cy="304800"/>
          </a:xfrm>
          <a:custGeom>
            <a:avLst/>
            <a:gdLst/>
            <a:ahLst/>
            <a:cxnLst/>
            <a:rect l="l" t="t" r="r" b="b"/>
            <a:pathLst>
              <a:path w="381000" h="304800">
                <a:moveTo>
                  <a:pt x="38100" y="57150"/>
                </a:moveTo>
                <a:cubicBezTo>
                  <a:pt x="38100" y="36135"/>
                  <a:pt x="55185" y="19050"/>
                  <a:pt x="76200" y="19050"/>
                </a:cubicBezTo>
                <a:lnTo>
                  <a:pt x="304800" y="19050"/>
                </a:lnTo>
                <a:cubicBezTo>
                  <a:pt x="325815" y="19050"/>
                  <a:pt x="342900" y="36135"/>
                  <a:pt x="342900" y="57150"/>
                </a:cubicBezTo>
                <a:lnTo>
                  <a:pt x="342900" y="200025"/>
                </a:lnTo>
                <a:lnTo>
                  <a:pt x="304800" y="200025"/>
                </a:lnTo>
                <a:lnTo>
                  <a:pt x="304800" y="57150"/>
                </a:lnTo>
                <a:lnTo>
                  <a:pt x="76200" y="57150"/>
                </a:lnTo>
                <a:lnTo>
                  <a:pt x="76200" y="200025"/>
                </a:lnTo>
                <a:lnTo>
                  <a:pt x="38100" y="200025"/>
                </a:lnTo>
                <a:lnTo>
                  <a:pt x="38100" y="57150"/>
                </a:lnTo>
                <a:close/>
                <a:moveTo>
                  <a:pt x="0" y="240030"/>
                </a:moveTo>
                <a:cubicBezTo>
                  <a:pt x="0" y="233720"/>
                  <a:pt x="5120" y="228600"/>
                  <a:pt x="11430" y="228600"/>
                </a:cubicBezTo>
                <a:lnTo>
                  <a:pt x="369570" y="228600"/>
                </a:lnTo>
                <a:cubicBezTo>
                  <a:pt x="375880" y="228600"/>
                  <a:pt x="381000" y="233720"/>
                  <a:pt x="381000" y="240030"/>
                </a:cubicBezTo>
                <a:cubicBezTo>
                  <a:pt x="381000" y="265271"/>
                  <a:pt x="360521" y="285750"/>
                  <a:pt x="335280" y="285750"/>
                </a:cubicBezTo>
                <a:lnTo>
                  <a:pt x="45720" y="285750"/>
                </a:lnTo>
                <a:cubicBezTo>
                  <a:pt x="20479" y="285750"/>
                  <a:pt x="0" y="265271"/>
                  <a:pt x="0" y="240030"/>
                </a:cubicBezTo>
                <a:close/>
                <a:moveTo>
                  <a:pt x="167283" y="124420"/>
                </a:moveTo>
                <a:lnTo>
                  <a:pt x="148828" y="142875"/>
                </a:lnTo>
                <a:lnTo>
                  <a:pt x="167283" y="161330"/>
                </a:lnTo>
                <a:cubicBezTo>
                  <a:pt x="172879" y="166926"/>
                  <a:pt x="172879" y="175974"/>
                  <a:pt x="167283" y="181511"/>
                </a:cubicBezTo>
                <a:cubicBezTo>
                  <a:pt x="161687" y="187047"/>
                  <a:pt x="152638" y="187107"/>
                  <a:pt x="147102" y="181511"/>
                </a:cubicBezTo>
                <a:lnTo>
                  <a:pt x="118527" y="152936"/>
                </a:lnTo>
                <a:cubicBezTo>
                  <a:pt x="112931" y="147340"/>
                  <a:pt x="112931" y="138291"/>
                  <a:pt x="118527" y="132755"/>
                </a:cubicBezTo>
                <a:lnTo>
                  <a:pt x="147102" y="104180"/>
                </a:lnTo>
                <a:cubicBezTo>
                  <a:pt x="152698" y="98584"/>
                  <a:pt x="161746" y="98584"/>
                  <a:pt x="167283" y="104180"/>
                </a:cubicBezTo>
                <a:cubicBezTo>
                  <a:pt x="172819" y="109776"/>
                  <a:pt x="172879" y="118824"/>
                  <a:pt x="167283" y="124361"/>
                </a:cubicBezTo>
                <a:close/>
                <a:moveTo>
                  <a:pt x="233958" y="104180"/>
                </a:moveTo>
                <a:lnTo>
                  <a:pt x="262533" y="132755"/>
                </a:lnTo>
                <a:cubicBezTo>
                  <a:pt x="268129" y="138351"/>
                  <a:pt x="268129" y="147399"/>
                  <a:pt x="262533" y="152936"/>
                </a:cubicBezTo>
                <a:lnTo>
                  <a:pt x="233958" y="181511"/>
                </a:lnTo>
                <a:cubicBezTo>
                  <a:pt x="228362" y="187107"/>
                  <a:pt x="219313" y="187107"/>
                  <a:pt x="213777" y="181511"/>
                </a:cubicBezTo>
                <a:cubicBezTo>
                  <a:pt x="208240" y="175915"/>
                  <a:pt x="208181" y="166866"/>
                  <a:pt x="213777" y="161330"/>
                </a:cubicBezTo>
                <a:lnTo>
                  <a:pt x="232231" y="142875"/>
                </a:lnTo>
                <a:lnTo>
                  <a:pt x="213777" y="124420"/>
                </a:lnTo>
                <a:cubicBezTo>
                  <a:pt x="208181" y="118824"/>
                  <a:pt x="208181" y="109776"/>
                  <a:pt x="213777" y="104239"/>
                </a:cubicBezTo>
                <a:cubicBezTo>
                  <a:pt x="219373" y="98703"/>
                  <a:pt x="228421" y="98643"/>
                  <a:pt x="233958" y="104239"/>
                </a:cubicBezTo>
                <a:close/>
              </a:path>
            </a:pathLst>
          </a:custGeom>
          <a:solidFill>
            <a:srgbClr val="FFFFFF"/>
          </a:solidFill>
          <a:ln/>
        </p:spPr>
      </p:sp>
      <p:sp>
        <p:nvSpPr>
          <p:cNvPr id="18" name="Text 15"/>
          <p:cNvSpPr/>
          <p:nvPr/>
        </p:nvSpPr>
        <p:spPr>
          <a:xfrm>
            <a:off x="5892800" y="4241800"/>
            <a:ext cx="4978400" cy="355600"/>
          </a:xfrm>
          <a:prstGeom prst="rect">
            <a:avLst/>
          </a:prstGeom>
          <a:noFill/>
          <a:ln/>
        </p:spPr>
        <p:txBody>
          <a:bodyPr wrap="square" lIns="0" tIns="0" rIns="0" bIns="0" rtlCol="0" anchor="ctr"/>
          <a:lstStyle/>
          <a:p>
            <a:pPr>
              <a:lnSpc>
                <a:spcPct val="130000"/>
              </a:lnSpc>
            </a:pPr>
            <a:r>
              <a:rPr lang="en-US" sz="1800" b="1" dirty="0">
                <a:solidFill>
                  <a:srgbClr val="282828"/>
                </a:solidFill>
                <a:latin typeface="MiSans" pitchFamily="34" charset="0"/>
                <a:ea typeface="MiSans" pitchFamily="34" charset="-122"/>
                <a:cs typeface="MiSans" pitchFamily="34" charset="-120"/>
              </a:rPr>
              <a:t>Giải pháp</a:t>
            </a:r>
            <a:endParaRPr lang="en-US" sz="1600" dirty="0"/>
          </a:p>
        </p:txBody>
      </p:sp>
      <p:sp>
        <p:nvSpPr>
          <p:cNvPr id="19" name="Text 16"/>
          <p:cNvSpPr/>
          <p:nvPr/>
        </p:nvSpPr>
        <p:spPr>
          <a:xfrm>
            <a:off x="5892800" y="4597400"/>
            <a:ext cx="49530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Xây dựng ứng dụng Web tư vấn tiết kiệm (HTML/JavaScript).</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39700" y="641350"/>
            <a:ext cx="11912600" cy="508000"/>
          </a:xfrm>
          <a:prstGeom prst="rect">
            <a:avLst/>
          </a:prstGeom>
          <a:noFill/>
          <a:ln/>
        </p:spPr>
        <p:txBody>
          <a:bodyPr wrap="square" lIns="0" tIns="0" rIns="0" bIns="0" rtlCol="0" anchor="ctr"/>
          <a:lstStyle/>
          <a:p>
            <a:pPr algn="ctr">
              <a:lnSpc>
                <a:spcPct val="90000"/>
              </a:lnSpc>
            </a:pPr>
            <a:r>
              <a:rPr lang="en-US" sz="3600" b="1" dirty="0">
                <a:solidFill>
                  <a:srgbClr val="21B5B8"/>
                </a:solidFill>
                <a:latin typeface="Noto Sans SC" pitchFamily="34" charset="0"/>
                <a:ea typeface="Noto Sans SC" pitchFamily="34" charset="-122"/>
                <a:cs typeface="Noto Sans SC" pitchFamily="34" charset="-120"/>
              </a:rPr>
              <a:t>ĐIỂM MỚI &amp; SÁNG TẠO</a:t>
            </a:r>
            <a:endParaRPr lang="en-US" sz="1600" dirty="0"/>
          </a:p>
        </p:txBody>
      </p:sp>
      <p:sp>
        <p:nvSpPr>
          <p:cNvPr id="4" name="Shape 1"/>
          <p:cNvSpPr/>
          <p:nvPr/>
        </p:nvSpPr>
        <p:spPr>
          <a:xfrm>
            <a:off x="254000" y="1454150"/>
            <a:ext cx="5740400" cy="2286000"/>
          </a:xfrm>
          <a:custGeom>
            <a:avLst/>
            <a:gdLst/>
            <a:ahLst/>
            <a:cxnLst/>
            <a:rect l="l" t="t" r="r" b="b"/>
            <a:pathLst>
              <a:path w="5740400" h="2286000">
                <a:moveTo>
                  <a:pt x="101590" y="0"/>
                </a:moveTo>
                <a:lnTo>
                  <a:pt x="5638810" y="0"/>
                </a:lnTo>
                <a:cubicBezTo>
                  <a:pt x="5694917" y="0"/>
                  <a:pt x="5740400" y="45483"/>
                  <a:pt x="5740400" y="101590"/>
                </a:cubicBezTo>
                <a:lnTo>
                  <a:pt x="5740400" y="2184410"/>
                </a:lnTo>
                <a:cubicBezTo>
                  <a:pt x="5740400" y="2240517"/>
                  <a:pt x="5694917" y="2286000"/>
                  <a:pt x="5638810" y="2286000"/>
                </a:cubicBezTo>
                <a:lnTo>
                  <a:pt x="101590" y="2286000"/>
                </a:lnTo>
                <a:cubicBezTo>
                  <a:pt x="45483" y="2286000"/>
                  <a:pt x="0" y="2240517"/>
                  <a:pt x="0" y="2184410"/>
                </a:cubicBezTo>
                <a:lnTo>
                  <a:pt x="0" y="101590"/>
                </a:lnTo>
                <a:cubicBezTo>
                  <a:pt x="0" y="45521"/>
                  <a:pt x="45521" y="0"/>
                  <a:pt x="101590" y="0"/>
                </a:cubicBezTo>
                <a:close/>
              </a:path>
            </a:pathLst>
          </a:custGeom>
          <a:solidFill>
            <a:srgbClr val="4AC4C6">
              <a:alpha val="18824"/>
            </a:srgbClr>
          </a:solidFill>
          <a:ln/>
        </p:spPr>
      </p:sp>
      <p:sp>
        <p:nvSpPr>
          <p:cNvPr id="5" name="Shape 2"/>
          <p:cNvSpPr/>
          <p:nvPr/>
        </p:nvSpPr>
        <p:spPr>
          <a:xfrm>
            <a:off x="508000" y="2225675"/>
            <a:ext cx="381000" cy="381000"/>
          </a:xfrm>
          <a:custGeom>
            <a:avLst/>
            <a:gdLst/>
            <a:ahLst/>
            <a:cxnLst/>
            <a:rect l="l" t="t" r="r" b="b"/>
            <a:pathLst>
              <a:path w="381000" h="381000">
                <a:moveTo>
                  <a:pt x="142875" y="47625"/>
                </a:moveTo>
                <a:cubicBezTo>
                  <a:pt x="142875" y="34454"/>
                  <a:pt x="153516" y="23812"/>
                  <a:pt x="166688" y="23812"/>
                </a:cubicBezTo>
                <a:lnTo>
                  <a:pt x="214313" y="23812"/>
                </a:lnTo>
                <a:cubicBezTo>
                  <a:pt x="227484" y="23812"/>
                  <a:pt x="238125" y="34454"/>
                  <a:pt x="238125" y="47625"/>
                </a:cubicBezTo>
                <a:lnTo>
                  <a:pt x="238125" y="95250"/>
                </a:lnTo>
                <a:cubicBezTo>
                  <a:pt x="238125" y="108421"/>
                  <a:pt x="227484" y="119063"/>
                  <a:pt x="214313" y="119063"/>
                </a:cubicBezTo>
                <a:lnTo>
                  <a:pt x="208359" y="119063"/>
                </a:lnTo>
                <a:lnTo>
                  <a:pt x="208359" y="166688"/>
                </a:lnTo>
                <a:lnTo>
                  <a:pt x="297656" y="166688"/>
                </a:lnTo>
                <a:cubicBezTo>
                  <a:pt x="327273" y="166688"/>
                  <a:pt x="351234" y="190649"/>
                  <a:pt x="351234" y="220266"/>
                </a:cubicBezTo>
                <a:lnTo>
                  <a:pt x="351234" y="261938"/>
                </a:lnTo>
                <a:lnTo>
                  <a:pt x="357188" y="261938"/>
                </a:lnTo>
                <a:cubicBezTo>
                  <a:pt x="370359" y="261938"/>
                  <a:pt x="381000" y="272579"/>
                  <a:pt x="381000" y="285750"/>
                </a:cubicBezTo>
                <a:lnTo>
                  <a:pt x="381000" y="333375"/>
                </a:lnTo>
                <a:cubicBezTo>
                  <a:pt x="381000" y="346546"/>
                  <a:pt x="370359" y="357188"/>
                  <a:pt x="357188" y="357188"/>
                </a:cubicBezTo>
                <a:lnTo>
                  <a:pt x="309563" y="357188"/>
                </a:lnTo>
                <a:cubicBezTo>
                  <a:pt x="296391" y="357188"/>
                  <a:pt x="285750" y="346546"/>
                  <a:pt x="285750" y="333375"/>
                </a:cubicBezTo>
                <a:lnTo>
                  <a:pt x="285750" y="285750"/>
                </a:lnTo>
                <a:cubicBezTo>
                  <a:pt x="285750" y="272579"/>
                  <a:pt x="296391" y="261938"/>
                  <a:pt x="309563" y="261938"/>
                </a:cubicBezTo>
                <a:lnTo>
                  <a:pt x="315516" y="261938"/>
                </a:lnTo>
                <a:lnTo>
                  <a:pt x="315516" y="220266"/>
                </a:lnTo>
                <a:cubicBezTo>
                  <a:pt x="315516" y="210369"/>
                  <a:pt x="307553" y="202406"/>
                  <a:pt x="297656" y="202406"/>
                </a:cubicBezTo>
                <a:lnTo>
                  <a:pt x="208359" y="202406"/>
                </a:lnTo>
                <a:lnTo>
                  <a:pt x="208359" y="261938"/>
                </a:lnTo>
                <a:lnTo>
                  <a:pt x="214313" y="261938"/>
                </a:lnTo>
                <a:cubicBezTo>
                  <a:pt x="227484" y="261938"/>
                  <a:pt x="238125" y="272579"/>
                  <a:pt x="238125" y="285750"/>
                </a:cubicBezTo>
                <a:lnTo>
                  <a:pt x="238125" y="333375"/>
                </a:lnTo>
                <a:cubicBezTo>
                  <a:pt x="238125" y="346546"/>
                  <a:pt x="227484" y="357188"/>
                  <a:pt x="214313" y="357188"/>
                </a:cubicBezTo>
                <a:lnTo>
                  <a:pt x="166688" y="357188"/>
                </a:lnTo>
                <a:cubicBezTo>
                  <a:pt x="153516" y="357188"/>
                  <a:pt x="142875" y="346546"/>
                  <a:pt x="142875" y="333375"/>
                </a:cubicBezTo>
                <a:lnTo>
                  <a:pt x="142875" y="285750"/>
                </a:lnTo>
                <a:cubicBezTo>
                  <a:pt x="142875" y="272579"/>
                  <a:pt x="153516" y="261938"/>
                  <a:pt x="166688" y="261938"/>
                </a:cubicBezTo>
                <a:lnTo>
                  <a:pt x="172641" y="261938"/>
                </a:lnTo>
                <a:lnTo>
                  <a:pt x="172641" y="202406"/>
                </a:lnTo>
                <a:lnTo>
                  <a:pt x="83344" y="202406"/>
                </a:lnTo>
                <a:cubicBezTo>
                  <a:pt x="73447" y="202406"/>
                  <a:pt x="65484" y="210369"/>
                  <a:pt x="65484" y="220266"/>
                </a:cubicBezTo>
                <a:lnTo>
                  <a:pt x="65484" y="261938"/>
                </a:lnTo>
                <a:lnTo>
                  <a:pt x="71438" y="261938"/>
                </a:lnTo>
                <a:cubicBezTo>
                  <a:pt x="84609" y="261938"/>
                  <a:pt x="95250" y="272579"/>
                  <a:pt x="95250" y="285750"/>
                </a:cubicBezTo>
                <a:lnTo>
                  <a:pt x="95250" y="333375"/>
                </a:lnTo>
                <a:cubicBezTo>
                  <a:pt x="95250" y="346546"/>
                  <a:pt x="84609" y="357188"/>
                  <a:pt x="71438" y="357188"/>
                </a:cubicBezTo>
                <a:lnTo>
                  <a:pt x="23812" y="357188"/>
                </a:lnTo>
                <a:cubicBezTo>
                  <a:pt x="10641" y="357188"/>
                  <a:pt x="0" y="346546"/>
                  <a:pt x="0" y="333375"/>
                </a:cubicBezTo>
                <a:lnTo>
                  <a:pt x="0" y="285750"/>
                </a:lnTo>
                <a:cubicBezTo>
                  <a:pt x="0" y="272579"/>
                  <a:pt x="10641" y="261938"/>
                  <a:pt x="23812" y="261938"/>
                </a:cubicBezTo>
                <a:lnTo>
                  <a:pt x="29766" y="261938"/>
                </a:lnTo>
                <a:lnTo>
                  <a:pt x="29766" y="220266"/>
                </a:lnTo>
                <a:cubicBezTo>
                  <a:pt x="29766" y="190649"/>
                  <a:pt x="53727" y="166688"/>
                  <a:pt x="83344" y="166688"/>
                </a:cubicBezTo>
                <a:lnTo>
                  <a:pt x="172641" y="166688"/>
                </a:lnTo>
                <a:lnTo>
                  <a:pt x="172641" y="119063"/>
                </a:lnTo>
                <a:lnTo>
                  <a:pt x="166688" y="119063"/>
                </a:lnTo>
                <a:cubicBezTo>
                  <a:pt x="153516" y="119063"/>
                  <a:pt x="142875" y="108421"/>
                  <a:pt x="142875" y="95250"/>
                </a:cubicBezTo>
                <a:lnTo>
                  <a:pt x="142875" y="47625"/>
                </a:lnTo>
                <a:close/>
              </a:path>
            </a:pathLst>
          </a:custGeom>
          <a:solidFill>
            <a:srgbClr val="4AC4C6"/>
          </a:solidFill>
          <a:ln/>
        </p:spPr>
      </p:sp>
      <p:sp>
        <p:nvSpPr>
          <p:cNvPr id="6" name="Text 3"/>
          <p:cNvSpPr/>
          <p:nvPr/>
        </p:nvSpPr>
        <p:spPr>
          <a:xfrm>
            <a:off x="1085850" y="2238375"/>
            <a:ext cx="1282700" cy="355600"/>
          </a:xfrm>
          <a:prstGeom prst="rect">
            <a:avLst/>
          </a:prstGeom>
          <a:noFill/>
          <a:ln/>
        </p:spPr>
        <p:txBody>
          <a:bodyPr wrap="square" lIns="0" tIns="0" rIns="0" bIns="0" rtlCol="0" anchor="ctr"/>
          <a:lstStyle/>
          <a:p>
            <a:pPr>
              <a:lnSpc>
                <a:spcPct val="120000"/>
              </a:lnSpc>
            </a:pPr>
            <a:r>
              <a:rPr lang="en-US" sz="2000" b="1" dirty="0">
                <a:solidFill>
                  <a:srgbClr val="282828"/>
                </a:solidFill>
                <a:latin typeface="Noto Sans SC" pitchFamily="34" charset="0"/>
                <a:ea typeface="Noto Sans SC" pitchFamily="34" charset="-122"/>
                <a:cs typeface="Noto Sans SC" pitchFamily="34" charset="-120"/>
              </a:rPr>
              <a:t>Đa ngành</a:t>
            </a:r>
            <a:endParaRPr lang="en-US" sz="1600" dirty="0"/>
          </a:p>
        </p:txBody>
      </p:sp>
      <p:sp>
        <p:nvSpPr>
          <p:cNvPr id="7" name="Text 4"/>
          <p:cNvSpPr/>
          <p:nvPr/>
        </p:nvSpPr>
        <p:spPr>
          <a:xfrm>
            <a:off x="457200" y="2708275"/>
            <a:ext cx="5422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Kết nối Toán - Kinh tế - CNTT, giáo dục tài chính kỹ năng sống.</a:t>
            </a:r>
            <a:endParaRPr lang="en-US" sz="1600" dirty="0"/>
          </a:p>
        </p:txBody>
      </p:sp>
      <p:sp>
        <p:nvSpPr>
          <p:cNvPr id="8" name="Shape 5"/>
          <p:cNvSpPr/>
          <p:nvPr/>
        </p:nvSpPr>
        <p:spPr>
          <a:xfrm>
            <a:off x="6197600" y="1454150"/>
            <a:ext cx="5740400" cy="2286000"/>
          </a:xfrm>
          <a:custGeom>
            <a:avLst/>
            <a:gdLst/>
            <a:ahLst/>
            <a:cxnLst/>
            <a:rect l="l" t="t" r="r" b="b"/>
            <a:pathLst>
              <a:path w="5740400" h="2286000">
                <a:moveTo>
                  <a:pt x="101590" y="0"/>
                </a:moveTo>
                <a:lnTo>
                  <a:pt x="5638810" y="0"/>
                </a:lnTo>
                <a:cubicBezTo>
                  <a:pt x="5694917" y="0"/>
                  <a:pt x="5740400" y="45483"/>
                  <a:pt x="5740400" y="101590"/>
                </a:cubicBezTo>
                <a:lnTo>
                  <a:pt x="5740400" y="2184410"/>
                </a:lnTo>
                <a:cubicBezTo>
                  <a:pt x="5740400" y="2240517"/>
                  <a:pt x="5694917" y="2286000"/>
                  <a:pt x="5638810" y="2286000"/>
                </a:cubicBezTo>
                <a:lnTo>
                  <a:pt x="101590" y="2286000"/>
                </a:lnTo>
                <a:cubicBezTo>
                  <a:pt x="45483" y="2286000"/>
                  <a:pt x="0" y="2240517"/>
                  <a:pt x="0" y="2184410"/>
                </a:cubicBezTo>
                <a:lnTo>
                  <a:pt x="0" y="101590"/>
                </a:lnTo>
                <a:cubicBezTo>
                  <a:pt x="0" y="45521"/>
                  <a:pt x="45521" y="0"/>
                  <a:pt x="101590" y="0"/>
                </a:cubicBezTo>
                <a:close/>
              </a:path>
            </a:pathLst>
          </a:custGeom>
          <a:solidFill>
            <a:srgbClr val="76D9DB">
              <a:alpha val="18824"/>
            </a:srgbClr>
          </a:solidFill>
          <a:ln/>
        </p:spPr>
      </p:sp>
      <p:sp>
        <p:nvSpPr>
          <p:cNvPr id="9" name="Shape 6"/>
          <p:cNvSpPr/>
          <p:nvPr/>
        </p:nvSpPr>
        <p:spPr>
          <a:xfrm>
            <a:off x="6499225" y="2098675"/>
            <a:ext cx="285750" cy="381000"/>
          </a:xfrm>
          <a:custGeom>
            <a:avLst/>
            <a:gdLst/>
            <a:ahLst/>
            <a:cxnLst/>
            <a:rect l="l" t="t" r="r" b="b"/>
            <a:pathLst>
              <a:path w="285750" h="381000">
                <a:moveTo>
                  <a:pt x="11906" y="47625"/>
                </a:moveTo>
                <a:cubicBezTo>
                  <a:pt x="11906" y="21357"/>
                  <a:pt x="33263" y="0"/>
                  <a:pt x="59531" y="0"/>
                </a:cubicBezTo>
                <a:lnTo>
                  <a:pt x="226219" y="0"/>
                </a:lnTo>
                <a:cubicBezTo>
                  <a:pt x="252487" y="0"/>
                  <a:pt x="273844" y="21357"/>
                  <a:pt x="273844" y="47625"/>
                </a:cubicBezTo>
                <a:lnTo>
                  <a:pt x="273844" y="333375"/>
                </a:lnTo>
                <a:cubicBezTo>
                  <a:pt x="273844" y="359643"/>
                  <a:pt x="252487" y="381000"/>
                  <a:pt x="226219" y="381000"/>
                </a:cubicBezTo>
                <a:lnTo>
                  <a:pt x="59531" y="381000"/>
                </a:lnTo>
                <a:cubicBezTo>
                  <a:pt x="33263" y="381000"/>
                  <a:pt x="11906" y="359643"/>
                  <a:pt x="11906" y="333375"/>
                </a:cubicBezTo>
                <a:lnTo>
                  <a:pt x="11906" y="47625"/>
                </a:lnTo>
                <a:close/>
                <a:moveTo>
                  <a:pt x="59531" y="47625"/>
                </a:moveTo>
                <a:lnTo>
                  <a:pt x="59531" y="273844"/>
                </a:lnTo>
                <a:lnTo>
                  <a:pt x="226219" y="273844"/>
                </a:lnTo>
                <a:lnTo>
                  <a:pt x="226219" y="47625"/>
                </a:lnTo>
                <a:lnTo>
                  <a:pt x="59531" y="47625"/>
                </a:lnTo>
                <a:close/>
                <a:moveTo>
                  <a:pt x="142875" y="351234"/>
                </a:moveTo>
                <a:cubicBezTo>
                  <a:pt x="156046" y="351234"/>
                  <a:pt x="166688" y="340593"/>
                  <a:pt x="166688" y="327422"/>
                </a:cubicBezTo>
                <a:cubicBezTo>
                  <a:pt x="166688" y="314251"/>
                  <a:pt x="156046" y="303609"/>
                  <a:pt x="142875" y="303609"/>
                </a:cubicBezTo>
                <a:cubicBezTo>
                  <a:pt x="129704" y="303609"/>
                  <a:pt x="119063" y="314251"/>
                  <a:pt x="119063" y="327422"/>
                </a:cubicBezTo>
                <a:cubicBezTo>
                  <a:pt x="119063" y="340593"/>
                  <a:pt x="129704" y="351234"/>
                  <a:pt x="142875" y="351234"/>
                </a:cubicBezTo>
                <a:close/>
              </a:path>
            </a:pathLst>
          </a:custGeom>
          <a:solidFill>
            <a:srgbClr val="76D9DB"/>
          </a:solidFill>
          <a:ln/>
        </p:spPr>
      </p:sp>
      <p:sp>
        <p:nvSpPr>
          <p:cNvPr id="10" name="Text 7"/>
          <p:cNvSpPr/>
          <p:nvPr/>
        </p:nvSpPr>
        <p:spPr>
          <a:xfrm>
            <a:off x="7029450" y="2111375"/>
            <a:ext cx="1993900" cy="355600"/>
          </a:xfrm>
          <a:prstGeom prst="rect">
            <a:avLst/>
          </a:prstGeom>
          <a:noFill/>
          <a:ln/>
        </p:spPr>
        <p:txBody>
          <a:bodyPr wrap="square" lIns="0" tIns="0" rIns="0" bIns="0" rtlCol="0" anchor="ctr"/>
          <a:lstStyle/>
          <a:p>
            <a:pPr>
              <a:lnSpc>
                <a:spcPct val="120000"/>
              </a:lnSpc>
            </a:pPr>
            <a:r>
              <a:rPr lang="en-US" sz="2000" b="1" dirty="0">
                <a:solidFill>
                  <a:srgbClr val="282828"/>
                </a:solidFill>
                <a:latin typeface="Noto Sans SC" pitchFamily="34" charset="0"/>
                <a:ea typeface="Noto Sans SC" pitchFamily="34" charset="-122"/>
                <a:cs typeface="Noto Sans SC" pitchFamily="34" charset="-120"/>
              </a:rPr>
              <a:t>Sản phẩm thực</a:t>
            </a:r>
            <a:endParaRPr lang="en-US" sz="1600" dirty="0"/>
          </a:p>
        </p:txBody>
      </p:sp>
      <p:sp>
        <p:nvSpPr>
          <p:cNvPr id="11" name="Text 8"/>
          <p:cNvSpPr/>
          <p:nvPr/>
        </p:nvSpPr>
        <p:spPr>
          <a:xfrm>
            <a:off x="6400800" y="2581275"/>
            <a:ext cx="5422900" cy="508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Web App dùng được ngay, không cần Internet, tương thích QĐ 791.</a:t>
            </a:r>
            <a:endParaRPr lang="en-US" sz="1600" dirty="0"/>
          </a:p>
        </p:txBody>
      </p:sp>
      <p:sp>
        <p:nvSpPr>
          <p:cNvPr id="12" name="Shape 9"/>
          <p:cNvSpPr/>
          <p:nvPr/>
        </p:nvSpPr>
        <p:spPr>
          <a:xfrm>
            <a:off x="254000" y="3937000"/>
            <a:ext cx="5740400" cy="2286000"/>
          </a:xfrm>
          <a:custGeom>
            <a:avLst/>
            <a:gdLst/>
            <a:ahLst/>
            <a:cxnLst/>
            <a:rect l="l" t="t" r="r" b="b"/>
            <a:pathLst>
              <a:path w="5740400" h="2286000">
                <a:moveTo>
                  <a:pt x="101590" y="0"/>
                </a:moveTo>
                <a:lnTo>
                  <a:pt x="5638810" y="0"/>
                </a:lnTo>
                <a:cubicBezTo>
                  <a:pt x="5694917" y="0"/>
                  <a:pt x="5740400" y="45483"/>
                  <a:pt x="5740400" y="101590"/>
                </a:cubicBezTo>
                <a:lnTo>
                  <a:pt x="5740400" y="2184410"/>
                </a:lnTo>
                <a:cubicBezTo>
                  <a:pt x="5740400" y="2240517"/>
                  <a:pt x="5694917" y="2286000"/>
                  <a:pt x="5638810" y="2286000"/>
                </a:cubicBezTo>
                <a:lnTo>
                  <a:pt x="101590" y="2286000"/>
                </a:lnTo>
                <a:cubicBezTo>
                  <a:pt x="45483" y="2286000"/>
                  <a:pt x="0" y="2240517"/>
                  <a:pt x="0" y="2184410"/>
                </a:cubicBezTo>
                <a:lnTo>
                  <a:pt x="0" y="101590"/>
                </a:lnTo>
                <a:cubicBezTo>
                  <a:pt x="0" y="45521"/>
                  <a:pt x="45521" y="0"/>
                  <a:pt x="101590" y="0"/>
                </a:cubicBezTo>
                <a:close/>
              </a:path>
            </a:pathLst>
          </a:custGeom>
          <a:solidFill>
            <a:srgbClr val="76D9DB">
              <a:alpha val="18824"/>
            </a:srgbClr>
          </a:solidFill>
          <a:ln/>
        </p:spPr>
      </p:sp>
      <p:sp>
        <p:nvSpPr>
          <p:cNvPr id="13" name="Shape 10"/>
          <p:cNvSpPr/>
          <p:nvPr/>
        </p:nvSpPr>
        <p:spPr>
          <a:xfrm>
            <a:off x="508000" y="4708525"/>
            <a:ext cx="381000" cy="381000"/>
          </a:xfrm>
          <a:custGeom>
            <a:avLst/>
            <a:gdLst/>
            <a:ahLst/>
            <a:cxnLst/>
            <a:rect l="l" t="t" r="r" b="b"/>
            <a:pathLst>
              <a:path w="381000" h="381000">
                <a:moveTo>
                  <a:pt x="89297" y="41672"/>
                </a:moveTo>
                <a:cubicBezTo>
                  <a:pt x="89297" y="18678"/>
                  <a:pt x="107975" y="0"/>
                  <a:pt x="130969" y="0"/>
                </a:cubicBezTo>
                <a:lnTo>
                  <a:pt x="148828" y="0"/>
                </a:lnTo>
                <a:cubicBezTo>
                  <a:pt x="161999" y="0"/>
                  <a:pt x="172641" y="10641"/>
                  <a:pt x="172641" y="23812"/>
                </a:cubicBezTo>
                <a:lnTo>
                  <a:pt x="172641" y="357188"/>
                </a:lnTo>
                <a:cubicBezTo>
                  <a:pt x="172641" y="370359"/>
                  <a:pt x="161999" y="381000"/>
                  <a:pt x="148828" y="381000"/>
                </a:cubicBezTo>
                <a:lnTo>
                  <a:pt x="125016" y="381000"/>
                </a:lnTo>
                <a:cubicBezTo>
                  <a:pt x="102840" y="381000"/>
                  <a:pt x="84162" y="365820"/>
                  <a:pt x="78879" y="345281"/>
                </a:cubicBezTo>
                <a:cubicBezTo>
                  <a:pt x="78358" y="345281"/>
                  <a:pt x="77912" y="345281"/>
                  <a:pt x="77391" y="345281"/>
                </a:cubicBezTo>
                <a:cubicBezTo>
                  <a:pt x="44500" y="345281"/>
                  <a:pt x="17859" y="318641"/>
                  <a:pt x="17859" y="285750"/>
                </a:cubicBezTo>
                <a:cubicBezTo>
                  <a:pt x="17859" y="272355"/>
                  <a:pt x="22324" y="260003"/>
                  <a:pt x="29766" y="250031"/>
                </a:cubicBezTo>
                <a:cubicBezTo>
                  <a:pt x="15329" y="239167"/>
                  <a:pt x="5953" y="221903"/>
                  <a:pt x="5953" y="202406"/>
                </a:cubicBezTo>
                <a:cubicBezTo>
                  <a:pt x="5953" y="179412"/>
                  <a:pt x="19050" y="159395"/>
                  <a:pt x="38100" y="149498"/>
                </a:cubicBezTo>
                <a:cubicBezTo>
                  <a:pt x="32817" y="140568"/>
                  <a:pt x="29766" y="130150"/>
                  <a:pt x="29766" y="119063"/>
                </a:cubicBezTo>
                <a:cubicBezTo>
                  <a:pt x="29766" y="86171"/>
                  <a:pt x="56406" y="59531"/>
                  <a:pt x="89297" y="59531"/>
                </a:cubicBezTo>
                <a:lnTo>
                  <a:pt x="89297" y="41672"/>
                </a:lnTo>
                <a:close/>
                <a:moveTo>
                  <a:pt x="291703" y="41672"/>
                </a:moveTo>
                <a:lnTo>
                  <a:pt x="291703" y="59531"/>
                </a:lnTo>
                <a:cubicBezTo>
                  <a:pt x="324594" y="59531"/>
                  <a:pt x="351234" y="86171"/>
                  <a:pt x="351234" y="119063"/>
                </a:cubicBezTo>
                <a:cubicBezTo>
                  <a:pt x="351234" y="130225"/>
                  <a:pt x="348183" y="140643"/>
                  <a:pt x="342900" y="149498"/>
                </a:cubicBezTo>
                <a:cubicBezTo>
                  <a:pt x="362024" y="159395"/>
                  <a:pt x="375047" y="179338"/>
                  <a:pt x="375047" y="202406"/>
                </a:cubicBezTo>
                <a:cubicBezTo>
                  <a:pt x="375047" y="221903"/>
                  <a:pt x="365671" y="239167"/>
                  <a:pt x="351234" y="250031"/>
                </a:cubicBezTo>
                <a:cubicBezTo>
                  <a:pt x="358676" y="260003"/>
                  <a:pt x="363141" y="272355"/>
                  <a:pt x="363141" y="285750"/>
                </a:cubicBezTo>
                <a:cubicBezTo>
                  <a:pt x="363141" y="318641"/>
                  <a:pt x="336500" y="345281"/>
                  <a:pt x="303609" y="345281"/>
                </a:cubicBezTo>
                <a:cubicBezTo>
                  <a:pt x="303088" y="345281"/>
                  <a:pt x="302642" y="345281"/>
                  <a:pt x="302121" y="345281"/>
                </a:cubicBezTo>
                <a:cubicBezTo>
                  <a:pt x="296838" y="365820"/>
                  <a:pt x="278160" y="381000"/>
                  <a:pt x="255984" y="381000"/>
                </a:cubicBezTo>
                <a:lnTo>
                  <a:pt x="232172" y="381000"/>
                </a:lnTo>
                <a:cubicBezTo>
                  <a:pt x="219001" y="381000"/>
                  <a:pt x="208359" y="370359"/>
                  <a:pt x="208359" y="357188"/>
                </a:cubicBezTo>
                <a:lnTo>
                  <a:pt x="208359" y="23812"/>
                </a:lnTo>
                <a:cubicBezTo>
                  <a:pt x="208359" y="10641"/>
                  <a:pt x="219001" y="0"/>
                  <a:pt x="232172" y="0"/>
                </a:cubicBezTo>
                <a:lnTo>
                  <a:pt x="250031" y="0"/>
                </a:lnTo>
                <a:cubicBezTo>
                  <a:pt x="273025" y="0"/>
                  <a:pt x="291703" y="18678"/>
                  <a:pt x="291703" y="41672"/>
                </a:cubicBezTo>
                <a:close/>
              </a:path>
            </a:pathLst>
          </a:custGeom>
          <a:solidFill>
            <a:srgbClr val="76D9DB"/>
          </a:solidFill>
          <a:ln/>
        </p:spPr>
      </p:sp>
      <p:sp>
        <p:nvSpPr>
          <p:cNvPr id="14" name="Text 11"/>
          <p:cNvSpPr/>
          <p:nvPr/>
        </p:nvSpPr>
        <p:spPr>
          <a:xfrm>
            <a:off x="1085850" y="4721225"/>
            <a:ext cx="2273300" cy="355600"/>
          </a:xfrm>
          <a:prstGeom prst="rect">
            <a:avLst/>
          </a:prstGeom>
          <a:noFill/>
          <a:ln/>
        </p:spPr>
        <p:txBody>
          <a:bodyPr wrap="square" lIns="0" tIns="0" rIns="0" bIns="0" rtlCol="0" anchor="ctr"/>
          <a:lstStyle/>
          <a:p>
            <a:pPr>
              <a:lnSpc>
                <a:spcPct val="120000"/>
              </a:lnSpc>
            </a:pPr>
            <a:r>
              <a:rPr lang="en-US" sz="2000" b="1" dirty="0">
                <a:solidFill>
                  <a:srgbClr val="282828"/>
                </a:solidFill>
                <a:latin typeface="Noto Sans SC" pitchFamily="34" charset="0"/>
                <a:ea typeface="Noto Sans SC" pitchFamily="34" charset="-122"/>
                <a:cs typeface="Noto Sans SC" pitchFamily="34" charset="-120"/>
              </a:rPr>
              <a:t>Tư duy phản biện</a:t>
            </a:r>
            <a:endParaRPr lang="en-US" sz="1600" dirty="0"/>
          </a:p>
        </p:txBody>
      </p:sp>
      <p:sp>
        <p:nvSpPr>
          <p:cNvPr id="15" name="Text 12"/>
          <p:cNvSpPr/>
          <p:nvPr/>
        </p:nvSpPr>
        <p:spPr>
          <a:xfrm>
            <a:off x="457200" y="5191125"/>
            <a:ext cx="5422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Phân tích độ nhạy, tối ưu hóa lãi kép, hiểu sâu về tăng trưởng.</a:t>
            </a:r>
            <a:endParaRPr lang="en-US" sz="1600" dirty="0"/>
          </a:p>
        </p:txBody>
      </p:sp>
      <p:sp>
        <p:nvSpPr>
          <p:cNvPr id="16" name="Shape 13"/>
          <p:cNvSpPr/>
          <p:nvPr/>
        </p:nvSpPr>
        <p:spPr>
          <a:xfrm>
            <a:off x="6197600" y="3937000"/>
            <a:ext cx="5740400" cy="2286000"/>
          </a:xfrm>
          <a:custGeom>
            <a:avLst/>
            <a:gdLst/>
            <a:ahLst/>
            <a:cxnLst/>
            <a:rect l="l" t="t" r="r" b="b"/>
            <a:pathLst>
              <a:path w="5740400" h="2286000">
                <a:moveTo>
                  <a:pt x="101590" y="0"/>
                </a:moveTo>
                <a:lnTo>
                  <a:pt x="5638810" y="0"/>
                </a:lnTo>
                <a:cubicBezTo>
                  <a:pt x="5694917" y="0"/>
                  <a:pt x="5740400" y="45483"/>
                  <a:pt x="5740400" y="101590"/>
                </a:cubicBezTo>
                <a:lnTo>
                  <a:pt x="5740400" y="2184410"/>
                </a:lnTo>
                <a:cubicBezTo>
                  <a:pt x="5740400" y="2240517"/>
                  <a:pt x="5694917" y="2286000"/>
                  <a:pt x="5638810" y="2286000"/>
                </a:cubicBezTo>
                <a:lnTo>
                  <a:pt x="101590" y="2286000"/>
                </a:lnTo>
                <a:cubicBezTo>
                  <a:pt x="45483" y="2286000"/>
                  <a:pt x="0" y="2240517"/>
                  <a:pt x="0" y="2184410"/>
                </a:cubicBezTo>
                <a:lnTo>
                  <a:pt x="0" y="101590"/>
                </a:lnTo>
                <a:cubicBezTo>
                  <a:pt x="0" y="45521"/>
                  <a:pt x="45521" y="0"/>
                  <a:pt x="101590" y="0"/>
                </a:cubicBezTo>
                <a:close/>
              </a:path>
            </a:pathLst>
          </a:custGeom>
          <a:solidFill>
            <a:srgbClr val="4AC4C6">
              <a:alpha val="18824"/>
            </a:srgbClr>
          </a:solidFill>
          <a:ln/>
        </p:spPr>
      </p:sp>
      <p:sp>
        <p:nvSpPr>
          <p:cNvPr id="17" name="Shape 14"/>
          <p:cNvSpPr/>
          <p:nvPr/>
        </p:nvSpPr>
        <p:spPr>
          <a:xfrm>
            <a:off x="6403975" y="4708525"/>
            <a:ext cx="476250" cy="381000"/>
          </a:xfrm>
          <a:custGeom>
            <a:avLst/>
            <a:gdLst/>
            <a:ahLst/>
            <a:cxnLst/>
            <a:rect l="l" t="t" r="r" b="b"/>
            <a:pathLst>
              <a:path w="476250" h="381000">
                <a:moveTo>
                  <a:pt x="190872" y="5953"/>
                </a:moveTo>
                <a:cubicBezTo>
                  <a:pt x="240156" y="5953"/>
                  <a:pt x="280169" y="45966"/>
                  <a:pt x="280169" y="95250"/>
                </a:cubicBezTo>
                <a:cubicBezTo>
                  <a:pt x="280169" y="144534"/>
                  <a:pt x="240156" y="184547"/>
                  <a:pt x="190872" y="184547"/>
                </a:cubicBezTo>
                <a:cubicBezTo>
                  <a:pt x="141588" y="184547"/>
                  <a:pt x="101575" y="144534"/>
                  <a:pt x="101575" y="95250"/>
                </a:cubicBezTo>
                <a:cubicBezTo>
                  <a:pt x="101575" y="45966"/>
                  <a:pt x="141588" y="5953"/>
                  <a:pt x="190872" y="5953"/>
                </a:cubicBezTo>
                <a:close/>
                <a:moveTo>
                  <a:pt x="168697" y="226219"/>
                </a:moveTo>
                <a:lnTo>
                  <a:pt x="212899" y="226219"/>
                </a:lnTo>
                <a:lnTo>
                  <a:pt x="214015" y="226219"/>
                </a:lnTo>
                <a:cubicBezTo>
                  <a:pt x="204415" y="246162"/>
                  <a:pt x="208211" y="269528"/>
                  <a:pt x="222572" y="285378"/>
                </a:cubicBezTo>
                <a:cubicBezTo>
                  <a:pt x="207541" y="301972"/>
                  <a:pt x="204118" y="326901"/>
                  <a:pt x="215578" y="347439"/>
                </a:cubicBezTo>
                <a:lnTo>
                  <a:pt x="232321" y="377503"/>
                </a:lnTo>
                <a:cubicBezTo>
                  <a:pt x="232990" y="378693"/>
                  <a:pt x="233735" y="379884"/>
                  <a:pt x="234479" y="381000"/>
                </a:cubicBezTo>
                <a:lnTo>
                  <a:pt x="58117" y="381000"/>
                </a:lnTo>
                <a:cubicBezTo>
                  <a:pt x="45913" y="381000"/>
                  <a:pt x="36016" y="371103"/>
                  <a:pt x="36016" y="358899"/>
                </a:cubicBezTo>
                <a:cubicBezTo>
                  <a:pt x="36016" y="285601"/>
                  <a:pt x="95399" y="226219"/>
                  <a:pt x="168697" y="226219"/>
                </a:cubicBezTo>
                <a:close/>
                <a:moveTo>
                  <a:pt x="321915" y="184249"/>
                </a:moveTo>
                <a:cubicBezTo>
                  <a:pt x="321915" y="174352"/>
                  <a:pt x="329878" y="166390"/>
                  <a:pt x="339775" y="166390"/>
                </a:cubicBezTo>
                <a:lnTo>
                  <a:pt x="375493" y="166390"/>
                </a:lnTo>
                <a:cubicBezTo>
                  <a:pt x="385390" y="166390"/>
                  <a:pt x="393353" y="174352"/>
                  <a:pt x="393353" y="184249"/>
                </a:cubicBezTo>
                <a:lnTo>
                  <a:pt x="393353" y="188788"/>
                </a:lnTo>
                <a:cubicBezTo>
                  <a:pt x="393353" y="202853"/>
                  <a:pt x="411287" y="213196"/>
                  <a:pt x="423490" y="206201"/>
                </a:cubicBezTo>
                <a:lnTo>
                  <a:pt x="427211" y="204043"/>
                </a:lnTo>
                <a:cubicBezTo>
                  <a:pt x="435843" y="199058"/>
                  <a:pt x="446931" y="202109"/>
                  <a:pt x="451768" y="210815"/>
                </a:cubicBezTo>
                <a:lnTo>
                  <a:pt x="468437" y="240729"/>
                </a:lnTo>
                <a:cubicBezTo>
                  <a:pt x="473050" y="249064"/>
                  <a:pt x="470371" y="259482"/>
                  <a:pt x="462335" y="264542"/>
                </a:cubicBezTo>
                <a:lnTo>
                  <a:pt x="458837" y="266700"/>
                </a:lnTo>
                <a:cubicBezTo>
                  <a:pt x="446782" y="274216"/>
                  <a:pt x="446782" y="296391"/>
                  <a:pt x="458837" y="303981"/>
                </a:cubicBezTo>
                <a:lnTo>
                  <a:pt x="462260" y="306139"/>
                </a:lnTo>
                <a:cubicBezTo>
                  <a:pt x="470297" y="311200"/>
                  <a:pt x="473050" y="321618"/>
                  <a:pt x="468437" y="329952"/>
                </a:cubicBezTo>
                <a:lnTo>
                  <a:pt x="451693" y="360015"/>
                </a:lnTo>
                <a:cubicBezTo>
                  <a:pt x="446856" y="368722"/>
                  <a:pt x="435769" y="371847"/>
                  <a:pt x="427137" y="366787"/>
                </a:cubicBezTo>
                <a:lnTo>
                  <a:pt x="423490" y="364629"/>
                </a:lnTo>
                <a:cubicBezTo>
                  <a:pt x="411287" y="357560"/>
                  <a:pt x="393353" y="367978"/>
                  <a:pt x="393353" y="382042"/>
                </a:cubicBezTo>
                <a:lnTo>
                  <a:pt x="393353" y="386581"/>
                </a:lnTo>
                <a:cubicBezTo>
                  <a:pt x="393353" y="396478"/>
                  <a:pt x="385390" y="404440"/>
                  <a:pt x="375493" y="404440"/>
                </a:cubicBezTo>
                <a:lnTo>
                  <a:pt x="339775" y="404440"/>
                </a:lnTo>
                <a:cubicBezTo>
                  <a:pt x="329878" y="404440"/>
                  <a:pt x="321915" y="396478"/>
                  <a:pt x="321915" y="386581"/>
                </a:cubicBezTo>
                <a:lnTo>
                  <a:pt x="321915" y="382191"/>
                </a:lnTo>
                <a:cubicBezTo>
                  <a:pt x="321915" y="368052"/>
                  <a:pt x="303907" y="357634"/>
                  <a:pt x="291629" y="364703"/>
                </a:cubicBezTo>
                <a:lnTo>
                  <a:pt x="288057" y="366787"/>
                </a:lnTo>
                <a:cubicBezTo>
                  <a:pt x="279425" y="371773"/>
                  <a:pt x="268412" y="368722"/>
                  <a:pt x="263500" y="360015"/>
                </a:cubicBezTo>
                <a:lnTo>
                  <a:pt x="246683" y="329952"/>
                </a:lnTo>
                <a:cubicBezTo>
                  <a:pt x="242069" y="321618"/>
                  <a:pt x="244748" y="311125"/>
                  <a:pt x="252859" y="306065"/>
                </a:cubicBezTo>
                <a:lnTo>
                  <a:pt x="256133" y="304056"/>
                </a:lnTo>
                <a:cubicBezTo>
                  <a:pt x="268263" y="296540"/>
                  <a:pt x="268263" y="274216"/>
                  <a:pt x="256133" y="266700"/>
                </a:cubicBezTo>
                <a:lnTo>
                  <a:pt x="252785" y="264616"/>
                </a:lnTo>
                <a:cubicBezTo>
                  <a:pt x="244673" y="259556"/>
                  <a:pt x="241995" y="249064"/>
                  <a:pt x="246608" y="240729"/>
                </a:cubicBezTo>
                <a:lnTo>
                  <a:pt x="263351" y="210741"/>
                </a:lnTo>
                <a:cubicBezTo>
                  <a:pt x="268188" y="202034"/>
                  <a:pt x="279276" y="198983"/>
                  <a:pt x="287834" y="203969"/>
                </a:cubicBezTo>
                <a:lnTo>
                  <a:pt x="291405" y="206053"/>
                </a:lnTo>
                <a:cubicBezTo>
                  <a:pt x="303684" y="213122"/>
                  <a:pt x="321692" y="202704"/>
                  <a:pt x="321692" y="188565"/>
                </a:cubicBezTo>
                <a:lnTo>
                  <a:pt x="321692" y="184175"/>
                </a:lnTo>
                <a:close/>
                <a:moveTo>
                  <a:pt x="396255" y="285601"/>
                </a:moveTo>
                <a:cubicBezTo>
                  <a:pt x="396255" y="264245"/>
                  <a:pt x="378916" y="246906"/>
                  <a:pt x="357560" y="246906"/>
                </a:cubicBezTo>
                <a:cubicBezTo>
                  <a:pt x="336203" y="246906"/>
                  <a:pt x="318864" y="264245"/>
                  <a:pt x="318864" y="285601"/>
                </a:cubicBezTo>
                <a:cubicBezTo>
                  <a:pt x="318864" y="306958"/>
                  <a:pt x="336203" y="324296"/>
                  <a:pt x="357560" y="324296"/>
                </a:cubicBezTo>
                <a:cubicBezTo>
                  <a:pt x="378916" y="324296"/>
                  <a:pt x="396255" y="306958"/>
                  <a:pt x="396255" y="285601"/>
                </a:cubicBezTo>
                <a:close/>
              </a:path>
            </a:pathLst>
          </a:custGeom>
          <a:solidFill>
            <a:srgbClr val="4AC4C6"/>
          </a:solidFill>
          <a:ln/>
        </p:spPr>
      </p:sp>
      <p:sp>
        <p:nvSpPr>
          <p:cNvPr id="18" name="Text 15"/>
          <p:cNvSpPr/>
          <p:nvPr/>
        </p:nvSpPr>
        <p:spPr>
          <a:xfrm>
            <a:off x="7029450" y="4721225"/>
            <a:ext cx="1651000" cy="355600"/>
          </a:xfrm>
          <a:prstGeom prst="rect">
            <a:avLst/>
          </a:prstGeom>
          <a:noFill/>
          <a:ln/>
        </p:spPr>
        <p:txBody>
          <a:bodyPr wrap="square" lIns="0" tIns="0" rIns="0" bIns="0" rtlCol="0" anchor="ctr"/>
          <a:lstStyle/>
          <a:p>
            <a:pPr>
              <a:lnSpc>
                <a:spcPct val="120000"/>
              </a:lnSpc>
            </a:pPr>
            <a:r>
              <a:rPr lang="en-US" sz="2000" b="1" dirty="0">
                <a:solidFill>
                  <a:srgbClr val="282828"/>
                </a:solidFill>
                <a:latin typeface="Noto Sans SC" pitchFamily="34" charset="0"/>
                <a:ea typeface="Noto Sans SC" pitchFamily="34" charset="-122"/>
                <a:cs typeface="Noto Sans SC" pitchFamily="34" charset="-120"/>
              </a:rPr>
              <a:t>Cá nhân hóa</a:t>
            </a:r>
            <a:endParaRPr lang="en-US" sz="1600" dirty="0"/>
          </a:p>
        </p:txBody>
      </p:sp>
      <p:sp>
        <p:nvSpPr>
          <p:cNvPr id="19" name="Text 16"/>
          <p:cNvSpPr/>
          <p:nvPr/>
        </p:nvSpPr>
        <p:spPr>
          <a:xfrm>
            <a:off x="6400800" y="5191125"/>
            <a:ext cx="5422900" cy="254000"/>
          </a:xfrm>
          <a:prstGeom prst="rect">
            <a:avLst/>
          </a:prstGeom>
          <a:noFill/>
          <a:ln/>
        </p:spPr>
        <p:txBody>
          <a:bodyPr wrap="square" lIns="0" tIns="0" rIns="0" bIns="0" rtlCol="0" anchor="ctr"/>
          <a:lstStyle/>
          <a:p>
            <a:pPr>
              <a:lnSpc>
                <a:spcPct val="120000"/>
              </a:lnSpc>
            </a:pPr>
            <a:r>
              <a:rPr lang="en-US" sz="1400" dirty="0">
                <a:solidFill>
                  <a:srgbClr val="282828"/>
                </a:solidFill>
                <a:latin typeface="MiSans" pitchFamily="34" charset="0"/>
                <a:ea typeface="MiSans" pitchFamily="34" charset="-122"/>
                <a:cs typeface="MiSans" pitchFamily="34" charset="-120"/>
              </a:rPr>
              <a:t>Mỗi học sinh có công cụ riêng, tính toán cho mục tiêu cá nhân.</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7766" y="-237882"/>
            <a:ext cx="12192000" cy="6868795"/>
          </a:xfrm>
          <a:prstGeom prst="rect">
            <a:avLst/>
          </a:prstGeom>
        </p:spPr>
      </p:pic>
      <p:sp>
        <p:nvSpPr>
          <p:cNvPr id="4" name="Text 0"/>
          <p:cNvSpPr/>
          <p:nvPr/>
        </p:nvSpPr>
        <p:spPr>
          <a:xfrm>
            <a:off x="4555034" y="2260600"/>
            <a:ext cx="7569200" cy="457200"/>
          </a:xfrm>
          <a:prstGeom prst="rect">
            <a:avLst/>
          </a:prstGeom>
          <a:noFill/>
          <a:ln/>
        </p:spPr>
        <p:txBody>
          <a:bodyPr wrap="square" lIns="0" tIns="0" rIns="0" bIns="0" rtlCol="0" anchor="ctr"/>
          <a:lstStyle/>
          <a:p>
            <a:pPr>
              <a:lnSpc>
                <a:spcPct val="100000"/>
              </a:lnSpc>
            </a:pPr>
            <a:r>
              <a:rPr lang="en-US" sz="3000" b="1" dirty="0">
                <a:solidFill>
                  <a:srgbClr val="21B5B8"/>
                </a:solidFill>
                <a:latin typeface="Noto Sans SC" pitchFamily="34" charset="0"/>
                <a:ea typeface="Noto Sans SC" pitchFamily="34" charset="-122"/>
                <a:cs typeface="Noto Sans SC" pitchFamily="34" charset="-120"/>
              </a:rPr>
              <a:t>TÌNH HUỐNG THỰC TIỄN: CASE STUDY</a:t>
            </a:r>
            <a:endParaRPr lang="en-US" sz="1600" dirty="0"/>
          </a:p>
        </p:txBody>
      </p:sp>
      <p:sp>
        <p:nvSpPr>
          <p:cNvPr id="5" name="Shape 1"/>
          <p:cNvSpPr/>
          <p:nvPr/>
        </p:nvSpPr>
        <p:spPr>
          <a:xfrm>
            <a:off x="4669334" y="2971800"/>
            <a:ext cx="177800" cy="203200"/>
          </a:xfrm>
          <a:custGeom>
            <a:avLst/>
            <a:gdLst/>
            <a:ahLst/>
            <a:cxnLst/>
            <a:rect l="l" t="t" r="r" b="b"/>
            <a:pathLst>
              <a:path w="177800" h="203200">
                <a:moveTo>
                  <a:pt x="88900" y="98425"/>
                </a:moveTo>
                <a:cubicBezTo>
                  <a:pt x="115185" y="98425"/>
                  <a:pt x="136525" y="77085"/>
                  <a:pt x="136525" y="50800"/>
                </a:cubicBezTo>
                <a:cubicBezTo>
                  <a:pt x="136525" y="24515"/>
                  <a:pt x="115185" y="3175"/>
                  <a:pt x="88900" y="3175"/>
                </a:cubicBezTo>
                <a:cubicBezTo>
                  <a:pt x="62615" y="3175"/>
                  <a:pt x="41275" y="24515"/>
                  <a:pt x="41275" y="50800"/>
                </a:cubicBezTo>
                <a:cubicBezTo>
                  <a:pt x="41275" y="77085"/>
                  <a:pt x="62615" y="98425"/>
                  <a:pt x="88900" y="98425"/>
                </a:cubicBezTo>
                <a:close/>
                <a:moveTo>
                  <a:pt x="77113" y="120650"/>
                </a:moveTo>
                <a:cubicBezTo>
                  <a:pt x="38021" y="120650"/>
                  <a:pt x="6350" y="152321"/>
                  <a:pt x="6350" y="191413"/>
                </a:cubicBezTo>
                <a:cubicBezTo>
                  <a:pt x="6350" y="197922"/>
                  <a:pt x="11628" y="203200"/>
                  <a:pt x="18137" y="203200"/>
                </a:cubicBezTo>
                <a:lnTo>
                  <a:pt x="159663" y="203200"/>
                </a:lnTo>
                <a:cubicBezTo>
                  <a:pt x="166172" y="203200"/>
                  <a:pt x="171450" y="197922"/>
                  <a:pt x="171450" y="191413"/>
                </a:cubicBezTo>
                <a:cubicBezTo>
                  <a:pt x="171450" y="152321"/>
                  <a:pt x="139779" y="120650"/>
                  <a:pt x="100687" y="120650"/>
                </a:cubicBezTo>
                <a:lnTo>
                  <a:pt x="77113" y="120650"/>
                </a:lnTo>
                <a:close/>
              </a:path>
            </a:pathLst>
          </a:custGeom>
          <a:solidFill>
            <a:srgbClr val="4AC4C6"/>
          </a:solidFill>
          <a:ln/>
        </p:spPr>
      </p:sp>
      <p:sp>
        <p:nvSpPr>
          <p:cNvPr id="6" name="Text 2"/>
          <p:cNvSpPr/>
          <p:nvPr/>
        </p:nvSpPr>
        <p:spPr>
          <a:xfrm>
            <a:off x="4961434" y="2921000"/>
            <a:ext cx="2425700" cy="304800"/>
          </a:xfrm>
          <a:prstGeom prst="rect">
            <a:avLst/>
          </a:prstGeom>
          <a:noFill/>
          <a:ln/>
        </p:spPr>
        <p:txBody>
          <a:bodyPr wrap="square" lIns="0" tIns="0" rIns="0" bIns="0" rtlCol="0" anchor="ctr"/>
          <a:lstStyle/>
          <a:p>
            <a:pPr>
              <a:lnSpc>
                <a:spcPct val="130000"/>
              </a:lnSpc>
            </a:pPr>
            <a:r>
              <a:rPr lang="en-US" sz="1600" b="1" dirty="0">
                <a:solidFill>
                  <a:srgbClr val="282828"/>
                </a:solidFill>
                <a:latin typeface="MiSans" pitchFamily="34" charset="0"/>
                <a:ea typeface="MiSans" pitchFamily="34" charset="-122"/>
                <a:cs typeface="MiSans" pitchFamily="34" charset="-120"/>
              </a:rPr>
              <a:t>NHÂN VẬT:</a:t>
            </a:r>
            <a:r>
              <a:rPr lang="en-US" sz="1600" dirty="0">
                <a:solidFill>
                  <a:srgbClr val="282828"/>
                </a:solidFill>
                <a:latin typeface="MiSans" pitchFamily="34" charset="0"/>
                <a:ea typeface="MiSans" pitchFamily="34" charset="-122"/>
                <a:cs typeface="MiSans" pitchFamily="34" charset="-120"/>
              </a:rPr>
              <a:t> Nam, 16 tuổi</a:t>
            </a:r>
            <a:endParaRPr lang="en-US" sz="1600" dirty="0"/>
          </a:p>
        </p:txBody>
      </p:sp>
      <p:sp>
        <p:nvSpPr>
          <p:cNvPr id="7" name="Shape 3"/>
          <p:cNvSpPr/>
          <p:nvPr/>
        </p:nvSpPr>
        <p:spPr>
          <a:xfrm>
            <a:off x="4656634" y="3429000"/>
            <a:ext cx="203200" cy="203200"/>
          </a:xfrm>
          <a:custGeom>
            <a:avLst/>
            <a:gdLst/>
            <a:ahLst/>
            <a:cxnLst/>
            <a:rect l="l" t="t" r="r" b="b"/>
            <a:pathLst>
              <a:path w="203200" h="203200">
                <a:moveTo>
                  <a:pt x="177800" y="101600"/>
                </a:moveTo>
                <a:cubicBezTo>
                  <a:pt x="177800" y="59544"/>
                  <a:pt x="143656" y="25400"/>
                  <a:pt x="101600" y="25400"/>
                </a:cubicBezTo>
                <a:cubicBezTo>
                  <a:pt x="59544" y="25400"/>
                  <a:pt x="25400" y="59544"/>
                  <a:pt x="25400" y="101600"/>
                </a:cubicBezTo>
                <a:cubicBezTo>
                  <a:pt x="25400" y="143656"/>
                  <a:pt x="59544" y="177800"/>
                  <a:pt x="101600" y="177800"/>
                </a:cubicBezTo>
                <a:cubicBezTo>
                  <a:pt x="143656" y="177800"/>
                  <a:pt x="177800" y="143656"/>
                  <a:pt x="177800" y="101600"/>
                </a:cubicBezTo>
                <a:close/>
                <a:moveTo>
                  <a:pt x="0" y="101600"/>
                </a:moveTo>
                <a:cubicBezTo>
                  <a:pt x="0" y="45525"/>
                  <a:pt x="45525" y="0"/>
                  <a:pt x="101600" y="0"/>
                </a:cubicBezTo>
                <a:cubicBezTo>
                  <a:pt x="157675" y="0"/>
                  <a:pt x="203200" y="45525"/>
                  <a:pt x="203200" y="101600"/>
                </a:cubicBezTo>
                <a:cubicBezTo>
                  <a:pt x="203200" y="157675"/>
                  <a:pt x="157675" y="203200"/>
                  <a:pt x="101600" y="203200"/>
                </a:cubicBezTo>
                <a:cubicBezTo>
                  <a:pt x="45525" y="203200"/>
                  <a:pt x="0" y="157675"/>
                  <a:pt x="0" y="101600"/>
                </a:cubicBezTo>
                <a:close/>
                <a:moveTo>
                  <a:pt x="101600" y="133350"/>
                </a:moveTo>
                <a:cubicBezTo>
                  <a:pt x="119123" y="133350"/>
                  <a:pt x="133350" y="119123"/>
                  <a:pt x="133350" y="101600"/>
                </a:cubicBezTo>
                <a:cubicBezTo>
                  <a:pt x="133350" y="84077"/>
                  <a:pt x="119123" y="69850"/>
                  <a:pt x="101600" y="69850"/>
                </a:cubicBezTo>
                <a:cubicBezTo>
                  <a:pt x="84077" y="69850"/>
                  <a:pt x="69850" y="84077"/>
                  <a:pt x="69850" y="101600"/>
                </a:cubicBezTo>
                <a:cubicBezTo>
                  <a:pt x="69850" y="119123"/>
                  <a:pt x="84077" y="133350"/>
                  <a:pt x="101600" y="133350"/>
                </a:cubicBezTo>
                <a:close/>
                <a:moveTo>
                  <a:pt x="101600" y="44450"/>
                </a:moveTo>
                <a:cubicBezTo>
                  <a:pt x="133142" y="44450"/>
                  <a:pt x="158750" y="70058"/>
                  <a:pt x="158750" y="101600"/>
                </a:cubicBezTo>
                <a:cubicBezTo>
                  <a:pt x="158750" y="133142"/>
                  <a:pt x="133142" y="158750"/>
                  <a:pt x="101600" y="158750"/>
                </a:cubicBezTo>
                <a:cubicBezTo>
                  <a:pt x="70058" y="158750"/>
                  <a:pt x="44450" y="133142"/>
                  <a:pt x="44450" y="101600"/>
                </a:cubicBezTo>
                <a:cubicBezTo>
                  <a:pt x="44450" y="70058"/>
                  <a:pt x="70058" y="44450"/>
                  <a:pt x="101600" y="44450"/>
                </a:cubicBezTo>
                <a:close/>
                <a:moveTo>
                  <a:pt x="88900" y="101600"/>
                </a:moveTo>
                <a:cubicBezTo>
                  <a:pt x="88900" y="94591"/>
                  <a:pt x="94591" y="88900"/>
                  <a:pt x="101600" y="88900"/>
                </a:cubicBezTo>
                <a:cubicBezTo>
                  <a:pt x="108609" y="88900"/>
                  <a:pt x="114300" y="94591"/>
                  <a:pt x="114300" y="101600"/>
                </a:cubicBezTo>
                <a:cubicBezTo>
                  <a:pt x="114300" y="108609"/>
                  <a:pt x="108609" y="114300"/>
                  <a:pt x="101600" y="114300"/>
                </a:cubicBezTo>
                <a:cubicBezTo>
                  <a:pt x="94591" y="114300"/>
                  <a:pt x="88900" y="108609"/>
                  <a:pt x="88900" y="101600"/>
                </a:cubicBezTo>
                <a:close/>
              </a:path>
            </a:pathLst>
          </a:custGeom>
          <a:solidFill>
            <a:srgbClr val="4AC4C6"/>
          </a:solidFill>
          <a:ln/>
        </p:spPr>
      </p:sp>
      <p:sp>
        <p:nvSpPr>
          <p:cNvPr id="8" name="Text 4"/>
          <p:cNvSpPr/>
          <p:nvPr/>
        </p:nvSpPr>
        <p:spPr>
          <a:xfrm>
            <a:off x="4961433" y="3378200"/>
            <a:ext cx="5989851" cy="304800"/>
          </a:xfrm>
          <a:prstGeom prst="rect">
            <a:avLst/>
          </a:prstGeom>
          <a:noFill/>
          <a:ln/>
        </p:spPr>
        <p:txBody>
          <a:bodyPr wrap="square" lIns="0" tIns="0" rIns="0" bIns="0" rtlCol="0" anchor="ctr"/>
          <a:lstStyle/>
          <a:p>
            <a:pPr>
              <a:lnSpc>
                <a:spcPct val="130000"/>
              </a:lnSpc>
            </a:pPr>
            <a:r>
              <a:rPr lang="en-US" sz="1600" b="1" dirty="0">
                <a:solidFill>
                  <a:srgbClr val="282828"/>
                </a:solidFill>
                <a:latin typeface="MiSans" pitchFamily="34" charset="0"/>
                <a:ea typeface="MiSans" pitchFamily="34" charset="-122"/>
                <a:cs typeface="MiSans" pitchFamily="34" charset="-120"/>
              </a:rPr>
              <a:t>MỤC TIÊU:</a:t>
            </a:r>
            <a:r>
              <a:rPr lang="en-US" sz="1600" dirty="0">
                <a:solidFill>
                  <a:srgbClr val="282828"/>
                </a:solidFill>
                <a:latin typeface="MiSans" pitchFamily="34" charset="0"/>
                <a:ea typeface="MiSans" pitchFamily="34" charset="-122"/>
                <a:cs typeface="MiSans" pitchFamily="34" charset="-120"/>
              </a:rPr>
              <a:t> Mua xe máy điện </a:t>
            </a:r>
            <a:r>
              <a:rPr lang="en-US" sz="1600" b="1" dirty="0">
                <a:solidFill>
                  <a:srgbClr val="21B5B8"/>
                </a:solidFill>
                <a:highlight>
                  <a:srgbClr val="21B5B8">
                    <a:alpha val="20000"/>
                  </a:srgbClr>
                </a:highlight>
                <a:latin typeface="MiSans" pitchFamily="34" charset="0"/>
                <a:ea typeface="MiSans" pitchFamily="34" charset="-122"/>
                <a:cs typeface="MiSans" pitchFamily="34" charset="-120"/>
              </a:rPr>
              <a:t>20.000.000 VNĐ </a:t>
            </a:r>
            <a:r>
              <a:rPr lang="en-US" sz="1600" dirty="0">
                <a:solidFill>
                  <a:srgbClr val="282828"/>
                </a:solidFill>
                <a:latin typeface="MiSans" pitchFamily="34" charset="0"/>
                <a:ea typeface="MiSans" pitchFamily="34" charset="-122"/>
                <a:cs typeface="MiSans" pitchFamily="34" charset="-120"/>
              </a:rPr>
              <a:t>sau 2 năm</a:t>
            </a:r>
            <a:endParaRPr lang="en-US" sz="1600" dirty="0"/>
          </a:p>
        </p:txBody>
      </p:sp>
      <p:sp>
        <p:nvSpPr>
          <p:cNvPr id="9" name="Shape 5"/>
          <p:cNvSpPr/>
          <p:nvPr/>
        </p:nvSpPr>
        <p:spPr>
          <a:xfrm>
            <a:off x="4656634" y="3886200"/>
            <a:ext cx="203200" cy="203200"/>
          </a:xfrm>
          <a:custGeom>
            <a:avLst/>
            <a:gdLst/>
            <a:ahLst/>
            <a:cxnLst/>
            <a:rect l="l" t="t" r="r" b="b"/>
            <a:pathLst>
              <a:path w="203200" h="203200">
                <a:moveTo>
                  <a:pt x="25400" y="12700"/>
                </a:moveTo>
                <a:cubicBezTo>
                  <a:pt x="11390" y="12700"/>
                  <a:pt x="0" y="24090"/>
                  <a:pt x="0" y="38100"/>
                </a:cubicBezTo>
                <a:lnTo>
                  <a:pt x="0" y="152400"/>
                </a:lnTo>
                <a:cubicBezTo>
                  <a:pt x="0" y="166410"/>
                  <a:pt x="11390" y="177800"/>
                  <a:pt x="25400" y="177800"/>
                </a:cubicBezTo>
                <a:lnTo>
                  <a:pt x="177800" y="177800"/>
                </a:lnTo>
                <a:cubicBezTo>
                  <a:pt x="191810" y="177800"/>
                  <a:pt x="203200" y="166410"/>
                  <a:pt x="203200" y="152400"/>
                </a:cubicBezTo>
                <a:lnTo>
                  <a:pt x="203200" y="76200"/>
                </a:lnTo>
                <a:cubicBezTo>
                  <a:pt x="203200" y="62190"/>
                  <a:pt x="191810" y="50800"/>
                  <a:pt x="177800" y="50800"/>
                </a:cubicBezTo>
                <a:lnTo>
                  <a:pt x="28575" y="50800"/>
                </a:lnTo>
                <a:cubicBezTo>
                  <a:pt x="23297" y="50800"/>
                  <a:pt x="19050" y="46553"/>
                  <a:pt x="19050" y="41275"/>
                </a:cubicBezTo>
                <a:cubicBezTo>
                  <a:pt x="19050" y="35997"/>
                  <a:pt x="23297" y="31750"/>
                  <a:pt x="28575" y="31750"/>
                </a:cubicBezTo>
                <a:lnTo>
                  <a:pt x="180975" y="31750"/>
                </a:lnTo>
                <a:cubicBezTo>
                  <a:pt x="186253" y="31750"/>
                  <a:pt x="190500" y="27503"/>
                  <a:pt x="190500" y="22225"/>
                </a:cubicBezTo>
                <a:cubicBezTo>
                  <a:pt x="190500" y="16947"/>
                  <a:pt x="186253" y="12700"/>
                  <a:pt x="180975" y="12700"/>
                </a:cubicBezTo>
                <a:lnTo>
                  <a:pt x="25400" y="12700"/>
                </a:lnTo>
                <a:close/>
                <a:moveTo>
                  <a:pt x="165100" y="101600"/>
                </a:moveTo>
                <a:cubicBezTo>
                  <a:pt x="172109" y="101600"/>
                  <a:pt x="177800" y="107291"/>
                  <a:pt x="177800" y="114300"/>
                </a:cubicBezTo>
                <a:cubicBezTo>
                  <a:pt x="177800" y="121309"/>
                  <a:pt x="172109" y="127000"/>
                  <a:pt x="165100" y="127000"/>
                </a:cubicBezTo>
                <a:cubicBezTo>
                  <a:pt x="158091" y="127000"/>
                  <a:pt x="152400" y="121309"/>
                  <a:pt x="152400" y="114300"/>
                </a:cubicBezTo>
                <a:cubicBezTo>
                  <a:pt x="152400" y="107291"/>
                  <a:pt x="158091" y="101600"/>
                  <a:pt x="165100" y="101600"/>
                </a:cubicBezTo>
                <a:close/>
              </a:path>
            </a:pathLst>
          </a:custGeom>
          <a:solidFill>
            <a:srgbClr val="4AC4C6"/>
          </a:solidFill>
          <a:ln/>
        </p:spPr>
      </p:sp>
      <p:sp>
        <p:nvSpPr>
          <p:cNvPr id="10" name="Text 6"/>
          <p:cNvSpPr/>
          <p:nvPr/>
        </p:nvSpPr>
        <p:spPr>
          <a:xfrm>
            <a:off x="4961433" y="3835400"/>
            <a:ext cx="7011827" cy="304800"/>
          </a:xfrm>
          <a:prstGeom prst="rect">
            <a:avLst/>
          </a:prstGeom>
          <a:noFill/>
          <a:ln/>
        </p:spPr>
        <p:txBody>
          <a:bodyPr wrap="square" lIns="0" tIns="0" rIns="0" bIns="0" rtlCol="0" anchor="ctr"/>
          <a:lstStyle/>
          <a:p>
            <a:pPr>
              <a:lnSpc>
                <a:spcPct val="130000"/>
              </a:lnSpc>
            </a:pPr>
            <a:r>
              <a:rPr lang="en-US" sz="1600" b="1" dirty="0">
                <a:solidFill>
                  <a:srgbClr val="282828"/>
                </a:solidFill>
                <a:latin typeface="MiSans" pitchFamily="34" charset="0"/>
                <a:ea typeface="MiSans" pitchFamily="34" charset="-122"/>
                <a:cs typeface="MiSans" pitchFamily="34" charset="-120"/>
              </a:rPr>
              <a:t>HIỆN TRẠNG:</a:t>
            </a:r>
            <a:r>
              <a:rPr lang="en-US" sz="1600" dirty="0">
                <a:solidFill>
                  <a:srgbClr val="282828"/>
                </a:solidFill>
                <a:latin typeface="MiSans" pitchFamily="34" charset="0"/>
                <a:ea typeface="MiSans" pitchFamily="34" charset="-122"/>
                <a:cs typeface="MiSans" pitchFamily="34" charset="-120"/>
              </a:rPr>
              <a:t> Có sẵn 5 triệu, tiết kiệm 300-500k/tháng, lãi suất 7%/năm</a:t>
            </a:r>
            <a:endParaRPr lang="en-US" sz="1600" dirty="0"/>
          </a:p>
        </p:txBody>
      </p:sp>
      <p:sp>
        <p:nvSpPr>
          <p:cNvPr id="11" name="Shape 7"/>
          <p:cNvSpPr/>
          <p:nvPr/>
        </p:nvSpPr>
        <p:spPr>
          <a:xfrm>
            <a:off x="4656634" y="4343400"/>
            <a:ext cx="203200" cy="203200"/>
          </a:xfrm>
          <a:custGeom>
            <a:avLst/>
            <a:gdLst/>
            <a:ahLst/>
            <a:cxnLst/>
            <a:rect l="l" t="t" r="r" b="b"/>
            <a:pathLst>
              <a:path w="203200" h="203200">
                <a:moveTo>
                  <a:pt x="101600" y="203200"/>
                </a:moveTo>
                <a:cubicBezTo>
                  <a:pt x="157675" y="203200"/>
                  <a:pt x="203200" y="157675"/>
                  <a:pt x="203200" y="101600"/>
                </a:cubicBezTo>
                <a:cubicBezTo>
                  <a:pt x="203200" y="45525"/>
                  <a:pt x="157675" y="0"/>
                  <a:pt x="101600" y="0"/>
                </a:cubicBezTo>
                <a:cubicBezTo>
                  <a:pt x="45525" y="0"/>
                  <a:pt x="0" y="45525"/>
                  <a:pt x="0" y="101600"/>
                </a:cubicBezTo>
                <a:cubicBezTo>
                  <a:pt x="0" y="157675"/>
                  <a:pt x="45525" y="203200"/>
                  <a:pt x="101600" y="203200"/>
                </a:cubicBezTo>
                <a:close/>
                <a:moveTo>
                  <a:pt x="101600" y="69850"/>
                </a:moveTo>
                <a:cubicBezTo>
                  <a:pt x="94575" y="69850"/>
                  <a:pt x="88900" y="75525"/>
                  <a:pt x="88900" y="82550"/>
                </a:cubicBezTo>
                <a:cubicBezTo>
                  <a:pt x="88900" y="87828"/>
                  <a:pt x="84653" y="92075"/>
                  <a:pt x="79375" y="92075"/>
                </a:cubicBezTo>
                <a:cubicBezTo>
                  <a:pt x="74097" y="92075"/>
                  <a:pt x="69850" y="87828"/>
                  <a:pt x="69850" y="82550"/>
                </a:cubicBezTo>
                <a:cubicBezTo>
                  <a:pt x="69850" y="65008"/>
                  <a:pt x="84058" y="50800"/>
                  <a:pt x="101600" y="50800"/>
                </a:cubicBezTo>
                <a:cubicBezTo>
                  <a:pt x="119142" y="50800"/>
                  <a:pt x="133350" y="65008"/>
                  <a:pt x="133350" y="82550"/>
                </a:cubicBezTo>
                <a:cubicBezTo>
                  <a:pt x="133350" y="101283"/>
                  <a:pt x="119063" y="109220"/>
                  <a:pt x="111125" y="112117"/>
                </a:cubicBezTo>
                <a:lnTo>
                  <a:pt x="111125" y="113625"/>
                </a:lnTo>
                <a:cubicBezTo>
                  <a:pt x="111125" y="118904"/>
                  <a:pt x="106878" y="123150"/>
                  <a:pt x="101600" y="123150"/>
                </a:cubicBezTo>
                <a:cubicBezTo>
                  <a:pt x="96322" y="123150"/>
                  <a:pt x="92075" y="118904"/>
                  <a:pt x="92075" y="113625"/>
                </a:cubicBezTo>
                <a:lnTo>
                  <a:pt x="92075" y="110411"/>
                </a:lnTo>
                <a:cubicBezTo>
                  <a:pt x="92075" y="102275"/>
                  <a:pt x="97949" y="96441"/>
                  <a:pt x="104021" y="94456"/>
                </a:cubicBezTo>
                <a:cubicBezTo>
                  <a:pt x="106561" y="93623"/>
                  <a:pt x="109260" y="92273"/>
                  <a:pt x="111244" y="90368"/>
                </a:cubicBezTo>
                <a:cubicBezTo>
                  <a:pt x="112951" y="88702"/>
                  <a:pt x="114300" y="86400"/>
                  <a:pt x="114300" y="82590"/>
                </a:cubicBezTo>
                <a:cubicBezTo>
                  <a:pt x="114300" y="75565"/>
                  <a:pt x="108625" y="69890"/>
                  <a:pt x="101600" y="69890"/>
                </a:cubicBezTo>
                <a:close/>
                <a:moveTo>
                  <a:pt x="88900" y="146050"/>
                </a:moveTo>
                <a:cubicBezTo>
                  <a:pt x="88900" y="139041"/>
                  <a:pt x="94591" y="133350"/>
                  <a:pt x="101600" y="133350"/>
                </a:cubicBezTo>
                <a:cubicBezTo>
                  <a:pt x="108609" y="133350"/>
                  <a:pt x="114300" y="139041"/>
                  <a:pt x="114300" y="146050"/>
                </a:cubicBezTo>
                <a:cubicBezTo>
                  <a:pt x="114300" y="153059"/>
                  <a:pt x="108609" y="158750"/>
                  <a:pt x="101600" y="158750"/>
                </a:cubicBezTo>
                <a:cubicBezTo>
                  <a:pt x="94591" y="158750"/>
                  <a:pt x="88900" y="153059"/>
                  <a:pt x="88900" y="146050"/>
                </a:cubicBezTo>
                <a:close/>
              </a:path>
            </a:pathLst>
          </a:custGeom>
          <a:solidFill>
            <a:srgbClr val="21B5B8"/>
          </a:solidFill>
          <a:ln/>
        </p:spPr>
      </p:sp>
      <p:sp>
        <p:nvSpPr>
          <p:cNvPr id="12" name="Text 8"/>
          <p:cNvSpPr/>
          <p:nvPr/>
        </p:nvSpPr>
        <p:spPr>
          <a:xfrm>
            <a:off x="4961434" y="4292600"/>
            <a:ext cx="3136900" cy="304800"/>
          </a:xfrm>
          <a:prstGeom prst="rect">
            <a:avLst/>
          </a:prstGeom>
          <a:noFill/>
          <a:ln/>
        </p:spPr>
        <p:txBody>
          <a:bodyPr wrap="square" lIns="0" tIns="0" rIns="0" bIns="0" rtlCol="0" anchor="ctr"/>
          <a:lstStyle/>
          <a:p>
            <a:pPr>
              <a:lnSpc>
                <a:spcPct val="130000"/>
              </a:lnSpc>
            </a:pPr>
            <a:r>
              <a:rPr lang="en-US" sz="1600" b="1" dirty="0">
                <a:solidFill>
                  <a:srgbClr val="282828"/>
                </a:solidFill>
                <a:latin typeface="MiSans" pitchFamily="34" charset="0"/>
                <a:ea typeface="MiSans" pitchFamily="34" charset="-122"/>
                <a:cs typeface="MiSans" pitchFamily="34" charset="-120"/>
              </a:rPr>
              <a:t>CÂU HỎI:</a:t>
            </a:r>
            <a:r>
              <a:rPr lang="en-US" sz="1600" dirty="0">
                <a:solidFill>
                  <a:srgbClr val="282828"/>
                </a:solidFill>
                <a:latin typeface="MiSans" pitchFamily="34" charset="0"/>
                <a:ea typeface="MiSans" pitchFamily="34" charset="-122"/>
                <a:cs typeface="MiSans" pitchFamily="34" charset="-120"/>
              </a:rPr>
              <a:t> Làm sao đạt mục tiêu?</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Căn cứ &amp; Mục tiêu</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02</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3F4F6"/>
        </a:solidFill>
        <a:effectLst/>
      </p:bgPr>
    </p:bg>
    <p:spTree>
      <p:nvGrpSpPr>
        <p:cNvPr id="1" name=""/>
        <p:cNvGrpSpPr/>
        <p:nvPr/>
      </p:nvGrpSpPr>
      <p:grpSpPr>
        <a:xfrm>
          <a:off x="0" y="0"/>
          <a:ext cx="0" cy="0"/>
          <a:chOff x="0" y="0"/>
          <a:chExt cx="0" cy="0"/>
        </a:xfrm>
      </p:grpSpPr>
      <p:pic>
        <p:nvPicPr>
          <p:cNvPr id="2" name="Image 0" descr="https://kimi-img.moonshot.cn/pub/slides/slides_tmpl/image/25-09-28-15:21:24-d3ce3t0s8jdo4os5dc1g.jpg"/>
          <p:cNvPicPr>
            <a:picLocks noChangeAspect="1"/>
          </p:cNvPicPr>
          <p:nvPr/>
        </p:nvPicPr>
        <p:blipFill>
          <a:blip r:embed="rId3"/>
          <a:stretch>
            <a:fillRect/>
          </a:stretch>
        </p:blipFill>
        <p:spPr>
          <a:xfrm>
            <a:off x="-635" y="-635"/>
            <a:ext cx="12192000" cy="6868795"/>
          </a:xfrm>
          <a:prstGeom prst="rect">
            <a:avLst/>
          </a:prstGeom>
        </p:spPr>
      </p:pic>
      <p:sp>
        <p:nvSpPr>
          <p:cNvPr id="3" name="Text 0"/>
          <p:cNvSpPr/>
          <p:nvPr/>
        </p:nvSpPr>
        <p:spPr>
          <a:xfrm>
            <a:off x="158750" y="558800"/>
            <a:ext cx="11874500" cy="457200"/>
          </a:xfrm>
          <a:prstGeom prst="rect">
            <a:avLst/>
          </a:prstGeom>
          <a:noFill/>
          <a:ln/>
        </p:spPr>
        <p:txBody>
          <a:bodyPr wrap="square" lIns="0" tIns="0" rIns="0" bIns="0" rtlCol="0" anchor="ctr"/>
          <a:lstStyle/>
          <a:p>
            <a:pPr algn="ctr">
              <a:lnSpc>
                <a:spcPct val="100000"/>
              </a:lnSpc>
            </a:pPr>
            <a:r>
              <a:rPr lang="en-US" sz="3000" b="1" dirty="0">
                <a:solidFill>
                  <a:srgbClr val="21B5B8"/>
                </a:solidFill>
                <a:latin typeface="Noto Sans SC" pitchFamily="34" charset="0"/>
                <a:ea typeface="Noto Sans SC" pitchFamily="34" charset="-122"/>
                <a:cs typeface="Noto Sans SC" pitchFamily="34" charset="-120"/>
              </a:rPr>
              <a:t>CĂN CỨ THIẾT KẾ</a:t>
            </a:r>
            <a:endParaRPr lang="en-US" sz="1600" dirty="0"/>
          </a:p>
        </p:txBody>
      </p:sp>
      <p:sp>
        <p:nvSpPr>
          <p:cNvPr id="4" name="Shape 1"/>
          <p:cNvSpPr/>
          <p:nvPr/>
        </p:nvSpPr>
        <p:spPr>
          <a:xfrm>
            <a:off x="6070600" y="1219200"/>
            <a:ext cx="0" cy="5080000"/>
          </a:xfrm>
          <a:prstGeom prst="line">
            <a:avLst/>
          </a:prstGeom>
          <a:noFill/>
          <a:ln w="25400">
            <a:solidFill>
              <a:srgbClr val="76D9DB"/>
            </a:solidFill>
            <a:prstDash val="solid"/>
            <a:headEnd type="none"/>
            <a:tailEnd type="none"/>
          </a:ln>
        </p:spPr>
      </p:sp>
      <p:sp>
        <p:nvSpPr>
          <p:cNvPr id="5" name="Text 2"/>
          <p:cNvSpPr/>
          <p:nvPr/>
        </p:nvSpPr>
        <p:spPr>
          <a:xfrm>
            <a:off x="177800" y="1219200"/>
            <a:ext cx="5765800" cy="406400"/>
          </a:xfrm>
          <a:prstGeom prst="rect">
            <a:avLst/>
          </a:prstGeom>
          <a:noFill/>
          <a:ln/>
        </p:spPr>
        <p:txBody>
          <a:bodyPr wrap="square" lIns="0" tIns="0" rIns="0" bIns="0" rtlCol="0" anchor="ctr"/>
          <a:lstStyle/>
          <a:p>
            <a:pPr algn="ctr">
              <a:lnSpc>
                <a:spcPct val="110000"/>
              </a:lnSpc>
            </a:pPr>
            <a:r>
              <a:rPr lang="en-US" sz="2400" b="1" dirty="0">
                <a:solidFill>
                  <a:srgbClr val="4AC4C6"/>
                </a:solidFill>
                <a:latin typeface="Noto Sans SC" pitchFamily="34" charset="0"/>
                <a:ea typeface="Noto Sans SC" pitchFamily="34" charset="-122"/>
                <a:cs typeface="Noto Sans SC" pitchFamily="34" charset="-120"/>
              </a:rPr>
              <a:t>PHÁP LÝ</a:t>
            </a:r>
            <a:endParaRPr lang="en-US" sz="1600" dirty="0"/>
          </a:p>
        </p:txBody>
      </p:sp>
      <p:sp>
        <p:nvSpPr>
          <p:cNvPr id="6" name="Shape 3"/>
          <p:cNvSpPr/>
          <p:nvPr/>
        </p:nvSpPr>
        <p:spPr>
          <a:xfrm>
            <a:off x="482600" y="1828800"/>
            <a:ext cx="203200" cy="203200"/>
          </a:xfrm>
          <a:custGeom>
            <a:avLst/>
            <a:gdLst/>
            <a:ahLst/>
            <a:cxnLst/>
            <a:rect l="l" t="t" r="r" b="b"/>
            <a:pathLst>
              <a:path w="203200" h="203200">
                <a:moveTo>
                  <a:pt x="101600" y="203200"/>
                </a:moveTo>
                <a:cubicBezTo>
                  <a:pt x="157675" y="203200"/>
                  <a:pt x="203200" y="157675"/>
                  <a:pt x="203200" y="101600"/>
                </a:cubicBezTo>
                <a:cubicBezTo>
                  <a:pt x="203200" y="45525"/>
                  <a:pt x="157675" y="0"/>
                  <a:pt x="101600" y="0"/>
                </a:cubicBezTo>
                <a:cubicBezTo>
                  <a:pt x="45525" y="0"/>
                  <a:pt x="0" y="45525"/>
                  <a:pt x="0" y="101600"/>
                </a:cubicBezTo>
                <a:cubicBezTo>
                  <a:pt x="0" y="157675"/>
                  <a:pt x="45525" y="203200"/>
                  <a:pt x="101600" y="203200"/>
                </a:cubicBezTo>
                <a:close/>
                <a:moveTo>
                  <a:pt x="135096" y="84415"/>
                </a:moveTo>
                <a:lnTo>
                  <a:pt x="103346" y="135215"/>
                </a:lnTo>
                <a:cubicBezTo>
                  <a:pt x="101679" y="137874"/>
                  <a:pt x="98822" y="139541"/>
                  <a:pt x="95687" y="139700"/>
                </a:cubicBezTo>
                <a:cubicBezTo>
                  <a:pt x="92551" y="139859"/>
                  <a:pt x="89535" y="138430"/>
                  <a:pt x="87670" y="135890"/>
                </a:cubicBezTo>
                <a:lnTo>
                  <a:pt x="68620" y="110490"/>
                </a:lnTo>
                <a:cubicBezTo>
                  <a:pt x="65445" y="106283"/>
                  <a:pt x="66318" y="100330"/>
                  <a:pt x="70525" y="97155"/>
                </a:cubicBezTo>
                <a:cubicBezTo>
                  <a:pt x="74732" y="93980"/>
                  <a:pt x="80685" y="94853"/>
                  <a:pt x="83860" y="99060"/>
                </a:cubicBezTo>
                <a:lnTo>
                  <a:pt x="94575" y="113348"/>
                </a:lnTo>
                <a:lnTo>
                  <a:pt x="118943" y="74335"/>
                </a:lnTo>
                <a:cubicBezTo>
                  <a:pt x="121722" y="69890"/>
                  <a:pt x="127595" y="68501"/>
                  <a:pt x="132080" y="71318"/>
                </a:cubicBezTo>
                <a:cubicBezTo>
                  <a:pt x="136565" y="74136"/>
                  <a:pt x="137914" y="79970"/>
                  <a:pt x="135096" y="84455"/>
                </a:cubicBezTo>
                <a:close/>
              </a:path>
            </a:pathLst>
          </a:custGeom>
          <a:solidFill>
            <a:srgbClr val="4AC4C6"/>
          </a:solidFill>
          <a:ln/>
        </p:spPr>
      </p:sp>
      <p:sp>
        <p:nvSpPr>
          <p:cNvPr id="7" name="Text 4"/>
          <p:cNvSpPr/>
          <p:nvPr/>
        </p:nvSpPr>
        <p:spPr>
          <a:xfrm>
            <a:off x="863600" y="1778000"/>
            <a:ext cx="24638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Chương trình GDPT 2018</a:t>
            </a:r>
            <a:endParaRPr lang="en-US" sz="1600" dirty="0"/>
          </a:p>
        </p:txBody>
      </p:sp>
      <p:sp>
        <p:nvSpPr>
          <p:cNvPr id="8" name="Shape 5"/>
          <p:cNvSpPr/>
          <p:nvPr/>
        </p:nvSpPr>
        <p:spPr>
          <a:xfrm>
            <a:off x="482600" y="2286000"/>
            <a:ext cx="203200" cy="203200"/>
          </a:xfrm>
          <a:custGeom>
            <a:avLst/>
            <a:gdLst/>
            <a:ahLst/>
            <a:cxnLst/>
            <a:rect l="l" t="t" r="r" b="b"/>
            <a:pathLst>
              <a:path w="203200" h="203200">
                <a:moveTo>
                  <a:pt x="101600" y="203200"/>
                </a:moveTo>
                <a:cubicBezTo>
                  <a:pt x="157675" y="203200"/>
                  <a:pt x="203200" y="157675"/>
                  <a:pt x="203200" y="101600"/>
                </a:cubicBezTo>
                <a:cubicBezTo>
                  <a:pt x="203200" y="45525"/>
                  <a:pt x="157675" y="0"/>
                  <a:pt x="101600" y="0"/>
                </a:cubicBezTo>
                <a:cubicBezTo>
                  <a:pt x="45525" y="0"/>
                  <a:pt x="0" y="45525"/>
                  <a:pt x="0" y="101600"/>
                </a:cubicBezTo>
                <a:cubicBezTo>
                  <a:pt x="0" y="157675"/>
                  <a:pt x="45525" y="203200"/>
                  <a:pt x="101600" y="203200"/>
                </a:cubicBezTo>
                <a:close/>
                <a:moveTo>
                  <a:pt x="135096" y="84415"/>
                </a:moveTo>
                <a:lnTo>
                  <a:pt x="103346" y="135215"/>
                </a:lnTo>
                <a:cubicBezTo>
                  <a:pt x="101679" y="137874"/>
                  <a:pt x="98822" y="139541"/>
                  <a:pt x="95687" y="139700"/>
                </a:cubicBezTo>
                <a:cubicBezTo>
                  <a:pt x="92551" y="139859"/>
                  <a:pt x="89535" y="138430"/>
                  <a:pt x="87670" y="135890"/>
                </a:cubicBezTo>
                <a:lnTo>
                  <a:pt x="68620" y="110490"/>
                </a:lnTo>
                <a:cubicBezTo>
                  <a:pt x="65445" y="106283"/>
                  <a:pt x="66318" y="100330"/>
                  <a:pt x="70525" y="97155"/>
                </a:cubicBezTo>
                <a:cubicBezTo>
                  <a:pt x="74732" y="93980"/>
                  <a:pt x="80685" y="94853"/>
                  <a:pt x="83860" y="99060"/>
                </a:cubicBezTo>
                <a:lnTo>
                  <a:pt x="94575" y="113348"/>
                </a:lnTo>
                <a:lnTo>
                  <a:pt x="118943" y="74335"/>
                </a:lnTo>
                <a:cubicBezTo>
                  <a:pt x="121722" y="69890"/>
                  <a:pt x="127595" y="68501"/>
                  <a:pt x="132080" y="71318"/>
                </a:cubicBezTo>
                <a:cubicBezTo>
                  <a:pt x="136565" y="74136"/>
                  <a:pt x="137914" y="79970"/>
                  <a:pt x="135096" y="84455"/>
                </a:cubicBezTo>
                <a:close/>
              </a:path>
            </a:pathLst>
          </a:custGeom>
          <a:solidFill>
            <a:srgbClr val="4AC4C6"/>
          </a:solidFill>
          <a:ln/>
        </p:spPr>
      </p:sp>
      <p:sp>
        <p:nvSpPr>
          <p:cNvPr id="9" name="Text 6"/>
          <p:cNvSpPr/>
          <p:nvPr/>
        </p:nvSpPr>
        <p:spPr>
          <a:xfrm>
            <a:off x="863600" y="2235200"/>
            <a:ext cx="29591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Công văn 5555/BGDĐT-GDTrH</a:t>
            </a:r>
            <a:endParaRPr lang="en-US" sz="1600" dirty="0"/>
          </a:p>
        </p:txBody>
      </p:sp>
      <p:sp>
        <p:nvSpPr>
          <p:cNvPr id="10" name="Shape 7"/>
          <p:cNvSpPr/>
          <p:nvPr/>
        </p:nvSpPr>
        <p:spPr>
          <a:xfrm>
            <a:off x="482600" y="2743200"/>
            <a:ext cx="203200" cy="203200"/>
          </a:xfrm>
          <a:custGeom>
            <a:avLst/>
            <a:gdLst/>
            <a:ahLst/>
            <a:cxnLst/>
            <a:rect l="l" t="t" r="r" b="b"/>
            <a:pathLst>
              <a:path w="203200" h="203200">
                <a:moveTo>
                  <a:pt x="101600" y="203200"/>
                </a:moveTo>
                <a:cubicBezTo>
                  <a:pt x="157675" y="203200"/>
                  <a:pt x="203200" y="157675"/>
                  <a:pt x="203200" y="101600"/>
                </a:cubicBezTo>
                <a:cubicBezTo>
                  <a:pt x="203200" y="45525"/>
                  <a:pt x="157675" y="0"/>
                  <a:pt x="101600" y="0"/>
                </a:cubicBezTo>
                <a:cubicBezTo>
                  <a:pt x="45525" y="0"/>
                  <a:pt x="0" y="45525"/>
                  <a:pt x="0" y="101600"/>
                </a:cubicBezTo>
                <a:cubicBezTo>
                  <a:pt x="0" y="157675"/>
                  <a:pt x="45525" y="203200"/>
                  <a:pt x="101600" y="203200"/>
                </a:cubicBezTo>
                <a:close/>
                <a:moveTo>
                  <a:pt x="135096" y="84415"/>
                </a:moveTo>
                <a:lnTo>
                  <a:pt x="103346" y="135215"/>
                </a:lnTo>
                <a:cubicBezTo>
                  <a:pt x="101679" y="137874"/>
                  <a:pt x="98822" y="139541"/>
                  <a:pt x="95687" y="139700"/>
                </a:cubicBezTo>
                <a:cubicBezTo>
                  <a:pt x="92551" y="139859"/>
                  <a:pt x="89535" y="138430"/>
                  <a:pt x="87670" y="135890"/>
                </a:cubicBezTo>
                <a:lnTo>
                  <a:pt x="68620" y="110490"/>
                </a:lnTo>
                <a:cubicBezTo>
                  <a:pt x="65445" y="106283"/>
                  <a:pt x="66318" y="100330"/>
                  <a:pt x="70525" y="97155"/>
                </a:cubicBezTo>
                <a:cubicBezTo>
                  <a:pt x="74732" y="93980"/>
                  <a:pt x="80685" y="94853"/>
                  <a:pt x="83860" y="99060"/>
                </a:cubicBezTo>
                <a:lnTo>
                  <a:pt x="94575" y="113348"/>
                </a:lnTo>
                <a:lnTo>
                  <a:pt x="118943" y="74335"/>
                </a:lnTo>
                <a:cubicBezTo>
                  <a:pt x="121722" y="69890"/>
                  <a:pt x="127595" y="68501"/>
                  <a:pt x="132080" y="71318"/>
                </a:cubicBezTo>
                <a:cubicBezTo>
                  <a:pt x="136565" y="74136"/>
                  <a:pt x="137914" y="79970"/>
                  <a:pt x="135096" y="84455"/>
                </a:cubicBezTo>
                <a:close/>
              </a:path>
            </a:pathLst>
          </a:custGeom>
          <a:solidFill>
            <a:srgbClr val="4AC4C6"/>
          </a:solidFill>
          <a:ln/>
        </p:spPr>
      </p:sp>
      <p:sp>
        <p:nvSpPr>
          <p:cNvPr id="11" name="Text 8"/>
          <p:cNvSpPr/>
          <p:nvPr/>
        </p:nvSpPr>
        <p:spPr>
          <a:xfrm>
            <a:off x="863600" y="2692400"/>
            <a:ext cx="34163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Kế hoạch 4500/KH-SGDĐT TP.HCM</a:t>
            </a:r>
            <a:endParaRPr lang="en-US" sz="1600" dirty="0"/>
          </a:p>
        </p:txBody>
      </p:sp>
      <p:sp>
        <p:nvSpPr>
          <p:cNvPr id="12" name="Text 9"/>
          <p:cNvSpPr/>
          <p:nvPr/>
        </p:nvSpPr>
        <p:spPr>
          <a:xfrm>
            <a:off x="6223000" y="1219200"/>
            <a:ext cx="5791200" cy="406400"/>
          </a:xfrm>
          <a:prstGeom prst="rect">
            <a:avLst/>
          </a:prstGeom>
          <a:noFill/>
          <a:ln/>
        </p:spPr>
        <p:txBody>
          <a:bodyPr wrap="square" lIns="0" tIns="0" rIns="0" bIns="0" rtlCol="0" anchor="ctr"/>
          <a:lstStyle/>
          <a:p>
            <a:pPr algn="ctr">
              <a:lnSpc>
                <a:spcPct val="110000"/>
              </a:lnSpc>
            </a:pPr>
            <a:r>
              <a:rPr lang="en-US" sz="2400" b="1" dirty="0">
                <a:solidFill>
                  <a:srgbClr val="76D9DB"/>
                </a:solidFill>
                <a:latin typeface="Noto Sans SC" pitchFamily="34" charset="0"/>
                <a:ea typeface="Noto Sans SC" pitchFamily="34" charset="-122"/>
                <a:cs typeface="Noto Sans SC" pitchFamily="34" charset="-120"/>
              </a:rPr>
              <a:t>LÝ LUẬN</a:t>
            </a:r>
            <a:endParaRPr lang="en-US" sz="1600" dirty="0"/>
          </a:p>
        </p:txBody>
      </p:sp>
      <p:sp>
        <p:nvSpPr>
          <p:cNvPr id="13" name="Shape 10"/>
          <p:cNvSpPr/>
          <p:nvPr/>
        </p:nvSpPr>
        <p:spPr>
          <a:xfrm>
            <a:off x="6527800" y="1828800"/>
            <a:ext cx="203200" cy="203200"/>
          </a:xfrm>
          <a:custGeom>
            <a:avLst/>
            <a:gdLst/>
            <a:ahLst/>
            <a:cxnLst/>
            <a:rect l="l" t="t" r="r" b="b"/>
            <a:pathLst>
              <a:path w="203200" h="203200">
                <a:moveTo>
                  <a:pt x="101600" y="203200"/>
                </a:moveTo>
                <a:cubicBezTo>
                  <a:pt x="157675" y="203200"/>
                  <a:pt x="203200" y="157675"/>
                  <a:pt x="203200" y="101600"/>
                </a:cubicBezTo>
                <a:cubicBezTo>
                  <a:pt x="203200" y="45525"/>
                  <a:pt x="157675" y="0"/>
                  <a:pt x="101600" y="0"/>
                </a:cubicBezTo>
                <a:cubicBezTo>
                  <a:pt x="45525" y="0"/>
                  <a:pt x="0" y="45525"/>
                  <a:pt x="0" y="101600"/>
                </a:cubicBezTo>
                <a:cubicBezTo>
                  <a:pt x="0" y="157675"/>
                  <a:pt x="45525" y="203200"/>
                  <a:pt x="101600" y="203200"/>
                </a:cubicBezTo>
                <a:close/>
                <a:moveTo>
                  <a:pt x="135096" y="84415"/>
                </a:moveTo>
                <a:lnTo>
                  <a:pt x="103346" y="135215"/>
                </a:lnTo>
                <a:cubicBezTo>
                  <a:pt x="101679" y="137874"/>
                  <a:pt x="98822" y="139541"/>
                  <a:pt x="95687" y="139700"/>
                </a:cubicBezTo>
                <a:cubicBezTo>
                  <a:pt x="92551" y="139859"/>
                  <a:pt x="89535" y="138430"/>
                  <a:pt x="87670" y="135890"/>
                </a:cubicBezTo>
                <a:lnTo>
                  <a:pt x="68620" y="110490"/>
                </a:lnTo>
                <a:cubicBezTo>
                  <a:pt x="65445" y="106283"/>
                  <a:pt x="66318" y="100330"/>
                  <a:pt x="70525" y="97155"/>
                </a:cubicBezTo>
                <a:cubicBezTo>
                  <a:pt x="74732" y="93980"/>
                  <a:pt x="80685" y="94853"/>
                  <a:pt x="83860" y="99060"/>
                </a:cubicBezTo>
                <a:lnTo>
                  <a:pt x="94575" y="113348"/>
                </a:lnTo>
                <a:lnTo>
                  <a:pt x="118943" y="74335"/>
                </a:lnTo>
                <a:cubicBezTo>
                  <a:pt x="121722" y="69890"/>
                  <a:pt x="127595" y="68501"/>
                  <a:pt x="132080" y="71318"/>
                </a:cubicBezTo>
                <a:cubicBezTo>
                  <a:pt x="136565" y="74136"/>
                  <a:pt x="137914" y="79970"/>
                  <a:pt x="135096" y="84455"/>
                </a:cubicBezTo>
                <a:close/>
              </a:path>
            </a:pathLst>
          </a:custGeom>
          <a:solidFill>
            <a:srgbClr val="76D9DB"/>
          </a:solidFill>
          <a:ln/>
        </p:spPr>
      </p:sp>
      <p:sp>
        <p:nvSpPr>
          <p:cNvPr id="14" name="Text 11"/>
          <p:cNvSpPr/>
          <p:nvPr/>
        </p:nvSpPr>
        <p:spPr>
          <a:xfrm>
            <a:off x="6908800" y="1778000"/>
            <a:ext cx="23622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Học tập qua dự án (PBL)</a:t>
            </a:r>
            <a:endParaRPr lang="en-US" sz="1600" dirty="0"/>
          </a:p>
        </p:txBody>
      </p:sp>
      <p:sp>
        <p:nvSpPr>
          <p:cNvPr id="15" name="Shape 12"/>
          <p:cNvSpPr/>
          <p:nvPr/>
        </p:nvSpPr>
        <p:spPr>
          <a:xfrm>
            <a:off x="6527800" y="2286000"/>
            <a:ext cx="203200" cy="203200"/>
          </a:xfrm>
          <a:custGeom>
            <a:avLst/>
            <a:gdLst/>
            <a:ahLst/>
            <a:cxnLst/>
            <a:rect l="l" t="t" r="r" b="b"/>
            <a:pathLst>
              <a:path w="203200" h="203200">
                <a:moveTo>
                  <a:pt x="101600" y="203200"/>
                </a:moveTo>
                <a:cubicBezTo>
                  <a:pt x="157675" y="203200"/>
                  <a:pt x="203200" y="157675"/>
                  <a:pt x="203200" y="101600"/>
                </a:cubicBezTo>
                <a:cubicBezTo>
                  <a:pt x="203200" y="45525"/>
                  <a:pt x="157675" y="0"/>
                  <a:pt x="101600" y="0"/>
                </a:cubicBezTo>
                <a:cubicBezTo>
                  <a:pt x="45525" y="0"/>
                  <a:pt x="0" y="45525"/>
                  <a:pt x="0" y="101600"/>
                </a:cubicBezTo>
                <a:cubicBezTo>
                  <a:pt x="0" y="157675"/>
                  <a:pt x="45525" y="203200"/>
                  <a:pt x="101600" y="203200"/>
                </a:cubicBezTo>
                <a:close/>
                <a:moveTo>
                  <a:pt x="135096" y="84415"/>
                </a:moveTo>
                <a:lnTo>
                  <a:pt x="103346" y="135215"/>
                </a:lnTo>
                <a:cubicBezTo>
                  <a:pt x="101679" y="137874"/>
                  <a:pt x="98822" y="139541"/>
                  <a:pt x="95687" y="139700"/>
                </a:cubicBezTo>
                <a:cubicBezTo>
                  <a:pt x="92551" y="139859"/>
                  <a:pt x="89535" y="138430"/>
                  <a:pt x="87670" y="135890"/>
                </a:cubicBezTo>
                <a:lnTo>
                  <a:pt x="68620" y="110490"/>
                </a:lnTo>
                <a:cubicBezTo>
                  <a:pt x="65445" y="106283"/>
                  <a:pt x="66318" y="100330"/>
                  <a:pt x="70525" y="97155"/>
                </a:cubicBezTo>
                <a:cubicBezTo>
                  <a:pt x="74732" y="93980"/>
                  <a:pt x="80685" y="94853"/>
                  <a:pt x="83860" y="99060"/>
                </a:cubicBezTo>
                <a:lnTo>
                  <a:pt x="94575" y="113348"/>
                </a:lnTo>
                <a:lnTo>
                  <a:pt x="118943" y="74335"/>
                </a:lnTo>
                <a:cubicBezTo>
                  <a:pt x="121722" y="69890"/>
                  <a:pt x="127595" y="68501"/>
                  <a:pt x="132080" y="71318"/>
                </a:cubicBezTo>
                <a:cubicBezTo>
                  <a:pt x="136565" y="74136"/>
                  <a:pt x="137914" y="79970"/>
                  <a:pt x="135096" y="84455"/>
                </a:cubicBezTo>
                <a:close/>
              </a:path>
            </a:pathLst>
          </a:custGeom>
          <a:solidFill>
            <a:srgbClr val="76D9DB"/>
          </a:solidFill>
          <a:ln/>
        </p:spPr>
      </p:sp>
      <p:sp>
        <p:nvSpPr>
          <p:cNvPr id="16" name="Text 13"/>
          <p:cNvSpPr/>
          <p:nvPr/>
        </p:nvSpPr>
        <p:spPr>
          <a:xfrm>
            <a:off x="6908800" y="2235200"/>
            <a:ext cx="11430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Mô hình 5E</a:t>
            </a:r>
            <a:endParaRPr lang="en-US" sz="1600" dirty="0"/>
          </a:p>
        </p:txBody>
      </p:sp>
      <p:sp>
        <p:nvSpPr>
          <p:cNvPr id="17" name="Shape 14"/>
          <p:cNvSpPr/>
          <p:nvPr/>
        </p:nvSpPr>
        <p:spPr>
          <a:xfrm>
            <a:off x="6527800" y="2743200"/>
            <a:ext cx="203200" cy="203200"/>
          </a:xfrm>
          <a:custGeom>
            <a:avLst/>
            <a:gdLst/>
            <a:ahLst/>
            <a:cxnLst/>
            <a:rect l="l" t="t" r="r" b="b"/>
            <a:pathLst>
              <a:path w="203200" h="203200">
                <a:moveTo>
                  <a:pt x="101600" y="203200"/>
                </a:moveTo>
                <a:cubicBezTo>
                  <a:pt x="157675" y="203200"/>
                  <a:pt x="203200" y="157675"/>
                  <a:pt x="203200" y="101600"/>
                </a:cubicBezTo>
                <a:cubicBezTo>
                  <a:pt x="203200" y="45525"/>
                  <a:pt x="157675" y="0"/>
                  <a:pt x="101600" y="0"/>
                </a:cubicBezTo>
                <a:cubicBezTo>
                  <a:pt x="45525" y="0"/>
                  <a:pt x="0" y="45525"/>
                  <a:pt x="0" y="101600"/>
                </a:cubicBezTo>
                <a:cubicBezTo>
                  <a:pt x="0" y="157675"/>
                  <a:pt x="45525" y="203200"/>
                  <a:pt x="101600" y="203200"/>
                </a:cubicBezTo>
                <a:close/>
                <a:moveTo>
                  <a:pt x="135096" y="84415"/>
                </a:moveTo>
                <a:lnTo>
                  <a:pt x="103346" y="135215"/>
                </a:lnTo>
                <a:cubicBezTo>
                  <a:pt x="101679" y="137874"/>
                  <a:pt x="98822" y="139541"/>
                  <a:pt x="95687" y="139700"/>
                </a:cubicBezTo>
                <a:cubicBezTo>
                  <a:pt x="92551" y="139859"/>
                  <a:pt x="89535" y="138430"/>
                  <a:pt x="87670" y="135890"/>
                </a:cubicBezTo>
                <a:lnTo>
                  <a:pt x="68620" y="110490"/>
                </a:lnTo>
                <a:cubicBezTo>
                  <a:pt x="65445" y="106283"/>
                  <a:pt x="66318" y="100330"/>
                  <a:pt x="70525" y="97155"/>
                </a:cubicBezTo>
                <a:cubicBezTo>
                  <a:pt x="74732" y="93980"/>
                  <a:pt x="80685" y="94853"/>
                  <a:pt x="83860" y="99060"/>
                </a:cubicBezTo>
                <a:lnTo>
                  <a:pt x="94575" y="113348"/>
                </a:lnTo>
                <a:lnTo>
                  <a:pt x="118943" y="74335"/>
                </a:lnTo>
                <a:cubicBezTo>
                  <a:pt x="121722" y="69890"/>
                  <a:pt x="127595" y="68501"/>
                  <a:pt x="132080" y="71318"/>
                </a:cubicBezTo>
                <a:cubicBezTo>
                  <a:pt x="136565" y="74136"/>
                  <a:pt x="137914" y="79970"/>
                  <a:pt x="135096" y="84455"/>
                </a:cubicBezTo>
                <a:close/>
              </a:path>
            </a:pathLst>
          </a:custGeom>
          <a:solidFill>
            <a:srgbClr val="76D9DB"/>
          </a:solidFill>
          <a:ln/>
        </p:spPr>
      </p:sp>
      <p:sp>
        <p:nvSpPr>
          <p:cNvPr id="18" name="Text 15"/>
          <p:cNvSpPr/>
          <p:nvPr/>
        </p:nvSpPr>
        <p:spPr>
          <a:xfrm>
            <a:off x="6908800" y="2692400"/>
            <a:ext cx="3009900" cy="304800"/>
          </a:xfrm>
          <a:prstGeom prst="rect">
            <a:avLst/>
          </a:prstGeom>
          <a:noFill/>
          <a:ln/>
        </p:spPr>
        <p:txBody>
          <a:bodyPr wrap="square" lIns="0" tIns="0" rIns="0" bIns="0" rtlCol="0" anchor="ctr"/>
          <a:lstStyle/>
          <a:p>
            <a:pPr>
              <a:lnSpc>
                <a:spcPct val="130000"/>
              </a:lnSpc>
            </a:pPr>
            <a:r>
              <a:rPr lang="en-US" sz="1600" dirty="0">
                <a:solidFill>
                  <a:srgbClr val="282828"/>
                </a:solidFill>
                <a:latin typeface="MiSans" pitchFamily="34" charset="0"/>
                <a:ea typeface="MiSans" pitchFamily="34" charset="-122"/>
                <a:cs typeface="MiSans" pitchFamily="34" charset="-120"/>
              </a:rPr>
              <a:t>Khung năng lực tài chính OECD</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1523</Words>
  <Application>Microsoft Macintosh PowerPoint</Application>
  <PresentationFormat>Widescreen</PresentationFormat>
  <Paragraphs>292</Paragraphs>
  <Slides>32</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MiSans</vt:lpstr>
      <vt:lpstr>微软雅黑</vt:lpstr>
      <vt:lpstr>Noto Sans SC</vt:lpstr>
      <vt:lpstr>Calibri</vt:lpstr>
      <vt:lpstr>Cambria Math</vt:lpstr>
      <vt:lpstr>Arial</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Công Cụ Tư Vấn Tiết Kiệm Tương Lai</dc:title>
  <dc:subject>Xây Dựng Công Cụ Tư Vấn Tiết Kiệm Tương Lai</dc:subject>
  <dc:creator>Kimi</dc:creator>
  <cp:lastModifiedBy>sang nguyen van</cp:lastModifiedBy>
  <cp:revision>2</cp:revision>
  <dcterms:created xsi:type="dcterms:W3CDTF">2025-11-20T02:36:01Z</dcterms:created>
  <dcterms:modified xsi:type="dcterms:W3CDTF">2025-11-20T02:39:25Z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{"Label":"Xây Dựng Công Cụ Tư Vấn Tiết Kiệm Tương Lai","ContentProducer":"001191110108MACG2KBH8F10000","ProduceID":"d4f7g93foslg4e63i750","ReservedCode1":"","ContentPropagator":"001191110108MACG2KBH8F20000","PropagateID":"d4f7g93foslg4e63i750","ReservedCode2":""}</vt:lpwstr>
  </property>
</Properties>
</file>